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49"/>
  </p:notesMasterIdLst>
  <p:sldIdLst>
    <p:sldId id="3782" r:id="rId2"/>
    <p:sldId id="3783" r:id="rId3"/>
    <p:sldId id="3791" r:id="rId4"/>
    <p:sldId id="3792" r:id="rId5"/>
    <p:sldId id="3793" r:id="rId6"/>
    <p:sldId id="3794" r:id="rId7"/>
    <p:sldId id="3795" r:id="rId8"/>
    <p:sldId id="3796" r:id="rId9"/>
    <p:sldId id="3797" r:id="rId10"/>
    <p:sldId id="3798" r:id="rId11"/>
    <p:sldId id="3799" r:id="rId12"/>
    <p:sldId id="3800" r:id="rId13"/>
    <p:sldId id="3801" r:id="rId14"/>
    <p:sldId id="3803" r:id="rId15"/>
    <p:sldId id="3802" r:id="rId16"/>
    <p:sldId id="3804" r:id="rId17"/>
    <p:sldId id="3816" r:id="rId18"/>
    <p:sldId id="3819" r:id="rId19"/>
    <p:sldId id="3820" r:id="rId20"/>
    <p:sldId id="3821" r:id="rId21"/>
    <p:sldId id="3822" r:id="rId22"/>
    <p:sldId id="3823" r:id="rId23"/>
    <p:sldId id="3825" r:id="rId24"/>
    <p:sldId id="3826" r:id="rId25"/>
    <p:sldId id="3827" r:id="rId26"/>
    <p:sldId id="3828" r:id="rId27"/>
    <p:sldId id="3829" r:id="rId28"/>
    <p:sldId id="3830" r:id="rId29"/>
    <p:sldId id="3831" r:id="rId30"/>
    <p:sldId id="3832" r:id="rId31"/>
    <p:sldId id="3833" r:id="rId32"/>
    <p:sldId id="3834" r:id="rId33"/>
    <p:sldId id="3835" r:id="rId34"/>
    <p:sldId id="3836" r:id="rId35"/>
    <p:sldId id="3837" r:id="rId36"/>
    <p:sldId id="3838" r:id="rId37"/>
    <p:sldId id="3839" r:id="rId38"/>
    <p:sldId id="3841" r:id="rId39"/>
    <p:sldId id="3842" r:id="rId40"/>
    <p:sldId id="3845" r:id="rId41"/>
    <p:sldId id="3840" r:id="rId42"/>
    <p:sldId id="3846" r:id="rId43"/>
    <p:sldId id="3847" r:id="rId44"/>
    <p:sldId id="3853" r:id="rId45"/>
    <p:sldId id="3855" r:id="rId46"/>
    <p:sldId id="3856" r:id="rId47"/>
    <p:sldId id="3857"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9966"/>
    <a:srgbClr val="E6E6E6"/>
    <a:srgbClr val="00B0F0"/>
    <a:srgbClr val="0000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7" autoAdjust="0"/>
    <p:restoredTop sz="92169" autoAdjust="0"/>
  </p:normalViewPr>
  <p:slideViewPr>
    <p:cSldViewPr>
      <p:cViewPr>
        <p:scale>
          <a:sx n="75" d="100"/>
          <a:sy n="75" d="100"/>
        </p:scale>
        <p:origin x="-972" y="-48"/>
      </p:cViewPr>
      <p:guideLst>
        <p:guide orient="horz" pos="2160"/>
        <p:guide pos="2880"/>
      </p:guideLst>
    </p:cSldViewPr>
  </p:slideViewPr>
  <p:outlineViewPr>
    <p:cViewPr>
      <p:scale>
        <a:sx n="33" d="100"/>
        <a:sy n="33" d="100"/>
      </p:scale>
      <p:origin x="0" y="263873"/>
    </p:cViewPr>
  </p:outlineViewPr>
  <p:notesTextViewPr>
    <p:cViewPr>
      <p:scale>
        <a:sx n="100" d="100"/>
        <a:sy n="100" d="100"/>
      </p:scale>
      <p:origin x="0" y="0"/>
    </p:cViewPr>
  </p:notesTextViewPr>
  <p:sorterViewPr>
    <p:cViewPr>
      <p:scale>
        <a:sx n="66" d="100"/>
        <a:sy n="66" d="100"/>
      </p:scale>
      <p:origin x="0" y="40671"/>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27110E-B6F6-4E74-AA08-6D851F2EFC36}" type="datetimeFigureOut">
              <a:rPr lang="zh-CN" altLang="en-US" smtClean="0"/>
              <a:pPr/>
              <a:t>2022/5/22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D81C2-8C9E-49FB-973C-0224003C83D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4CD81C2-8C9E-49FB-973C-0224003C83D6}" type="slidenum">
              <a:rPr lang="zh-CN" altLang="en-US" smtClean="0"/>
              <a:pPr/>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gif"/><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8DD25157-6A89-4DDB-8DAA-2EF9268DCE65}" type="datetime1">
              <a:rPr lang="zh-CN" altLang="en-US" smtClean="0"/>
              <a:pPr/>
              <a:t>2022/5/22</a:t>
            </a:fld>
            <a:endParaRPr lang="en-US" dirty="0"/>
          </a:p>
        </p:txBody>
      </p:sp>
      <p:sp>
        <p:nvSpPr>
          <p:cNvPr id="30" name="标题 29"/>
          <p:cNvSpPr>
            <a:spLocks noGrp="1"/>
          </p:cNvSpPr>
          <p:nvPr>
            <p:ph type="title"/>
          </p:nvPr>
        </p:nvSpPr>
        <p:spPr/>
        <p:txBody>
          <a:bodyPr/>
          <a:lstStyle/>
          <a:p>
            <a:r>
              <a:rPr lang="zh-CN" altLang="en-US" smtClean="0"/>
              <a:t>单击此处编辑母版标题样式</a:t>
            </a:r>
            <a:endParaRPr lang="zh-CN" altLang="en-US"/>
          </a:p>
        </p:txBody>
      </p:sp>
      <p:pic>
        <p:nvPicPr>
          <p:cNvPr id="11"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36512" y="2564904"/>
            <a:ext cx="3779912" cy="1656184"/>
          </a:xfrm>
          <a:prstGeom prst="rect">
            <a:avLst/>
          </a:prstGeom>
          <a:noFill/>
        </p:spPr>
      </p:pic>
      <p:pic>
        <p:nvPicPr>
          <p:cNvPr id="14"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51920" y="2564904"/>
            <a:ext cx="2306679" cy="1648561"/>
          </a:xfrm>
          <a:prstGeom prst="rect">
            <a:avLst/>
          </a:prstGeom>
          <a:noFill/>
        </p:spPr>
      </p:pic>
      <p:pic>
        <p:nvPicPr>
          <p:cNvPr id="15" name="Picture 6" descr="Related image"/>
          <p:cNvPicPr>
            <a:picLocks noChangeAspect="1" noChangeArrowheads="1"/>
          </p:cNvPicPr>
          <p:nvPr userDrawn="1"/>
        </p:nvPicPr>
        <p:blipFill>
          <a:blip r:embed="rId4" cstate="print"/>
          <a:srcRect/>
          <a:stretch>
            <a:fillRect/>
          </a:stretch>
        </p:blipFill>
        <p:spPr bwMode="auto">
          <a:xfrm>
            <a:off x="6228184" y="2564904"/>
            <a:ext cx="2915816" cy="1656184"/>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9"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A49C321D-02AD-4A92-87D9-075632A1D6E6}" type="datetime1">
              <a:rPr lang="zh-CN" altLang="en-US" smtClean="0"/>
              <a:pPr/>
              <a:t>2022/5/22</a:t>
            </a:fld>
            <a:endParaRPr lang="zh-CN" altLang="en-US" dirty="0"/>
          </a:p>
        </p:txBody>
      </p:sp>
      <p:sp>
        <p:nvSpPr>
          <p:cNvPr id="13"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4C4A7C-F5F0-42F5-8084-60EB62B0FB24}" type="datetime1">
              <a:rPr lang="zh-CN" altLang="en-US" smtClean="0"/>
              <a:pPr/>
              <a:t>2022/5/22</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9" name="TextBox 8"/>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10" name="TextBox 9"/>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14"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6"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E1229EA-7BB7-4A0D-8146-CD73CFF39762}" type="datetime1">
              <a:rPr lang="zh-CN" altLang="en-US" smtClean="0"/>
              <a:pPr/>
              <a:t>2022/5/22</a:t>
            </a:fld>
            <a:endParaRPr lang="zh-CN" altLang="en-US" dirty="0"/>
          </a:p>
        </p:txBody>
      </p:sp>
      <p:sp>
        <p:nvSpPr>
          <p:cNvPr id="7"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3E34953-CB40-4CE1-8557-668FB831FD19}" type="datetime1">
              <a:rPr lang="zh-CN" altLang="en-US" smtClean="0"/>
              <a:pPr/>
              <a:t>2022/5/22</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8" name="日期占位符 18"/>
          <p:cNvSpPr>
            <a:spLocks noGrp="1"/>
          </p:cNvSpPr>
          <p:nvPr>
            <p:ph type="dt" sz="half" idx="10"/>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3AEFB9A-3B9B-403C-8E74-9A0053B5C4A4}" type="datetime1">
              <a:rPr lang="zh-CN" altLang="en-US" smtClean="0"/>
              <a:pPr/>
              <a:t>2022/5/22</a:t>
            </a:fld>
            <a:endParaRPr lang="zh-CN" altLang="en-US" dirty="0"/>
          </a:p>
        </p:txBody>
      </p:sp>
      <p:sp>
        <p:nvSpPr>
          <p:cNvPr id="11"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3180F7C-3712-451C-806F-D8F8FBCC3F35}" type="datetime1">
              <a:rPr lang="zh-CN" altLang="en-US" smtClean="0"/>
              <a:pPr/>
              <a:t>2022/5/22</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E5BE1B0-1775-40E6-AE22-C292C1077788}" type="datetime1">
              <a:rPr lang="zh-CN" altLang="en-US" smtClean="0"/>
              <a:pPr/>
              <a:t>2022/5/22</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906B3EA2-E419-411D-8CB8-1239CE711A50}" type="datetime1">
              <a:rPr lang="zh-CN" altLang="en-US" smtClean="0"/>
              <a:pPr/>
              <a:t>2022/5/22</a:t>
            </a:fld>
            <a:endParaRPr lang="zh-CN" altLang="en-US" dirty="0"/>
          </a:p>
        </p:txBody>
      </p:sp>
      <p:sp>
        <p:nvSpPr>
          <p:cNvPr id="1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zh-CN" altLang="en-US" smtClean="0"/>
              <a:t>单击此处编辑母版标题样式</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页脚占位符 13"/>
          <p:cNvSpPr>
            <a:spLocks noGrp="1"/>
          </p:cNvSpPr>
          <p:nvPr>
            <p:ph type="ftr" sz="quarter" idx="10"/>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1"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E4208539-C5BD-45B4-AA2A-603610B2CB47}" type="datetime1">
              <a:rPr lang="zh-CN" altLang="en-US" smtClean="0"/>
              <a:pPr/>
              <a:t>2022/5/22</a:t>
            </a:fld>
            <a:endParaRPr lang="zh-CN" altLang="en-US" dirty="0"/>
          </a:p>
        </p:txBody>
      </p:sp>
      <p:sp>
        <p:nvSpPr>
          <p:cNvPr id="12"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7" name="Rectangle 6"/>
          <p:cNvSpPr/>
          <p:nvPr/>
        </p:nvSpPr>
        <p:spPr>
          <a:xfrm>
            <a:off x="0" y="0"/>
            <a:ext cx="9144000" cy="251460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2590800"/>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2590800"/>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2590800"/>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044352" y="5173652"/>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1" name="Rectangle 4"/>
          <p:cNvSpPr>
            <a:spLocks noGrp="1" noChangeArrowheads="1"/>
          </p:cNvSpPr>
          <p:nvPr>
            <p:ph type="dt" sz="half" idx="2"/>
          </p:nvPr>
        </p:nvSpPr>
        <p:spPr bwMode="auto">
          <a:xfrm>
            <a:off x="109536" y="4197659"/>
            <a:ext cx="931864" cy="281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D1CB254B-6C6D-42C6-B9A8-66F7B4E8F45F}" type="datetime1">
              <a:rPr lang="zh-CN" altLang="en-US" smtClean="0"/>
              <a:pPr/>
              <a:t>2022/5/22</a:t>
            </a:fld>
            <a:endParaRPr lang="zh-CN" altLang="en-US" dirty="0"/>
          </a:p>
        </p:txBody>
      </p:sp>
      <p:pic>
        <p:nvPicPr>
          <p:cNvPr id="21" name="Picture 7" descr="G6"/>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a:off x="0" y="0"/>
            <a:ext cx="2460721" cy="764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图片 21" descr="工大logo.jpg"/>
          <p:cNvPicPr>
            <a:picLocks noChangeAspect="1"/>
          </p:cNvPicPr>
          <p:nvPr/>
        </p:nvPicPr>
        <p:blipFill>
          <a:blip r:embed="rId3" cstate="print">
            <a:clrChange>
              <a:clrFrom>
                <a:srgbClr val="FFFFFF"/>
              </a:clrFrom>
              <a:clrTo>
                <a:srgbClr val="FFFFFF">
                  <a:alpha val="0"/>
                </a:srgbClr>
              </a:clrTo>
            </a:clrChange>
            <a:lum bright="70000" contrast="-70000"/>
          </a:blip>
          <a:stretch>
            <a:fillRect/>
          </a:stretch>
        </p:blipFill>
        <p:spPr>
          <a:xfrm>
            <a:off x="8280920" y="1556792"/>
            <a:ext cx="683568" cy="553284"/>
          </a:xfrm>
          <a:prstGeom prst="rect">
            <a:avLst/>
          </a:prstGeom>
          <a:ln>
            <a:noFill/>
          </a:ln>
          <a:effectLst>
            <a:outerShdw blurRad="292100" dist="139700" dir="2700000" algn="tl" rotWithShape="0">
              <a:srgbClr val="333333">
                <a:alpha val="65000"/>
              </a:srgbClr>
            </a:outerShdw>
          </a:effectLst>
        </p:spPr>
      </p:pic>
      <p:pic>
        <p:nvPicPr>
          <p:cNvPr id="26" name="图片 25" descr="图片1.png"/>
          <p:cNvPicPr>
            <a:picLocks noChangeAspect="1"/>
          </p:cNvPicPr>
          <p:nvPr/>
        </p:nvPicPr>
        <p:blipFill>
          <a:blip r:embed="rId4" cstate="print"/>
          <a:stretch>
            <a:fillRect/>
          </a:stretch>
        </p:blipFill>
        <p:spPr>
          <a:xfrm>
            <a:off x="5737694" y="1700808"/>
            <a:ext cx="3370810" cy="688791"/>
          </a:xfrm>
          <a:prstGeom prst="rect">
            <a:avLst/>
          </a:prstGeom>
        </p:spPr>
      </p:pic>
      <p:sp>
        <p:nvSpPr>
          <p:cNvPr id="30" name="标题 29"/>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7" name="Rectangle 6"/>
          <p:cNvSpPr/>
          <p:nvPr/>
        </p:nvSpPr>
        <p:spPr>
          <a:xfrm>
            <a:off x="0" y="0"/>
            <a:ext cx="9144000" cy="1593850"/>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676633"/>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676633"/>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676633"/>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517300"/>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430694"/>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0FC7727-5158-4FED-82F1-A1D1652527EB}" type="datetime1">
              <a:rPr lang="zh-CN" altLang="en-US" smtClean="0"/>
              <a:pPr/>
              <a:t>2022/5/22</a:t>
            </a:fld>
            <a:endParaRPr lang="en-US"/>
          </a:p>
        </p:txBody>
      </p:sp>
      <p:sp>
        <p:nvSpPr>
          <p:cNvPr id="11" name="Rectangle 16"/>
          <p:cNvSpPr/>
          <p:nvPr userDrawn="1"/>
        </p:nvSpPr>
        <p:spPr>
          <a:xfrm>
            <a:off x="42532" y="1726704"/>
            <a:ext cx="3768892"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4" name="Rectangle 17"/>
          <p:cNvSpPr/>
          <p:nvPr userDrawn="1"/>
        </p:nvSpPr>
        <p:spPr>
          <a:xfrm>
            <a:off x="3894592" y="1726704"/>
            <a:ext cx="2286000"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8"/>
          <p:cNvSpPr/>
          <p:nvPr userDrawn="1"/>
        </p:nvSpPr>
        <p:spPr>
          <a:xfrm>
            <a:off x="6269396" y="1726704"/>
            <a:ext cx="2917136" cy="161532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https://www.synopsys.com/content/dam/synopsys/solutions/spotlights/Solutions_FinFET_Spotlight.jpg.imgw.365.219.jpg"/>
          <p:cNvPicPr>
            <a:picLocks noChangeAspect="1" noChangeArrowheads="1"/>
          </p:cNvPicPr>
          <p:nvPr userDrawn="1"/>
        </p:nvPicPr>
        <p:blipFill>
          <a:blip r:embed="rId2" cstate="print"/>
          <a:srcRect/>
          <a:stretch>
            <a:fillRect/>
          </a:stretch>
        </p:blipFill>
        <p:spPr bwMode="auto">
          <a:xfrm>
            <a:off x="6020" y="1700808"/>
            <a:ext cx="3779912" cy="1656184"/>
          </a:xfrm>
          <a:prstGeom prst="rect">
            <a:avLst/>
          </a:prstGeom>
          <a:noFill/>
        </p:spPr>
      </p:pic>
      <p:pic>
        <p:nvPicPr>
          <p:cNvPr id="20" name="Picture 4" descr="https://static.mentor-cdn.com/mentor2/images/illustrations/fv/cookbook-artwork.jpg"/>
          <p:cNvPicPr>
            <a:picLocks noChangeAspect="1" noChangeArrowheads="1"/>
          </p:cNvPicPr>
          <p:nvPr userDrawn="1"/>
        </p:nvPicPr>
        <p:blipFill>
          <a:blip r:embed="rId3" cstate="print"/>
          <a:srcRect/>
          <a:stretch>
            <a:fillRect/>
          </a:stretch>
        </p:blipFill>
        <p:spPr bwMode="auto">
          <a:xfrm>
            <a:off x="3894452" y="1700808"/>
            <a:ext cx="2306679" cy="1648561"/>
          </a:xfrm>
          <a:prstGeom prst="rect">
            <a:avLst/>
          </a:prstGeom>
          <a:noFill/>
        </p:spPr>
      </p:pic>
      <p:pic>
        <p:nvPicPr>
          <p:cNvPr id="21" name="Picture 6" descr="Related image"/>
          <p:cNvPicPr>
            <a:picLocks noChangeAspect="1" noChangeArrowheads="1"/>
          </p:cNvPicPr>
          <p:nvPr userDrawn="1"/>
        </p:nvPicPr>
        <p:blipFill>
          <a:blip r:embed="rId4" cstate="print"/>
          <a:srcRect/>
          <a:stretch>
            <a:fillRect/>
          </a:stretch>
        </p:blipFill>
        <p:spPr bwMode="auto">
          <a:xfrm>
            <a:off x="6270716" y="1700808"/>
            <a:ext cx="2915816" cy="1656184"/>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TextBox 5"/>
          <p:cNvSpPr txBox="1"/>
          <p:nvPr/>
        </p:nvSpPr>
        <p:spPr>
          <a:xfrm>
            <a:off x="2411760" y="2636912"/>
            <a:ext cx="3456384" cy="646331"/>
          </a:xfrm>
          <a:prstGeom prst="rect">
            <a:avLst/>
          </a:prstGeom>
          <a:noFill/>
        </p:spPr>
        <p:txBody>
          <a:bodyPr wrap="square" rtlCol="0">
            <a:spAutoFit/>
          </a:bodyPr>
          <a:lstStyle/>
          <a:p>
            <a:r>
              <a:rPr lang="en-US" altLang="zh-CN" dirty="0" smtClean="0">
                <a:latin typeface="Broadway" pitchFamily="82" charset="0"/>
              </a:rPr>
              <a:t>HITMEC</a:t>
            </a:r>
          </a:p>
          <a:p>
            <a:r>
              <a:rPr lang="en-US" altLang="zh-CN" dirty="0" smtClean="0"/>
              <a:t>  </a:t>
            </a:r>
            <a:r>
              <a:rPr lang="zh-CN" altLang="en-US" dirty="0" smtClean="0">
                <a:latin typeface="隶书" pitchFamily="49" charset="-122"/>
                <a:ea typeface="隶书" pitchFamily="49" charset="-122"/>
              </a:rPr>
              <a:t>哈尔滨工业大学微电子中心</a:t>
            </a:r>
            <a:endParaRPr lang="zh-CN" altLang="en-US" dirty="0">
              <a:latin typeface="隶书" pitchFamily="49" charset="-122"/>
              <a:ea typeface="隶书" pitchFamily="49" charset="-122"/>
            </a:endParaRPr>
          </a:p>
        </p:txBody>
      </p:sp>
      <p:sp>
        <p:nvSpPr>
          <p:cNvPr id="7" name="TextBox 6"/>
          <p:cNvSpPr txBox="1"/>
          <p:nvPr/>
        </p:nvSpPr>
        <p:spPr>
          <a:xfrm>
            <a:off x="6588224" y="2276872"/>
            <a:ext cx="738664" cy="3024336"/>
          </a:xfrm>
          <a:prstGeom prst="rect">
            <a:avLst/>
          </a:prstGeom>
          <a:noFill/>
        </p:spPr>
        <p:txBody>
          <a:bodyPr vert="eaVert" wrap="square" rtlCol="0">
            <a:spAutoFit/>
          </a:bodyPr>
          <a:lstStyle/>
          <a:p>
            <a:r>
              <a:rPr lang="zh-CN" altLang="en-US" dirty="0" smtClean="0">
                <a:solidFill>
                  <a:schemeClr val="bg1"/>
                </a:solidFill>
                <a:latin typeface="隶书" pitchFamily="49" charset="-122"/>
                <a:ea typeface="隶书" pitchFamily="49" charset="-122"/>
              </a:rPr>
              <a:t> </a:t>
            </a:r>
            <a:r>
              <a:rPr lang="zh-CN" altLang="en-US" dirty="0" smtClean="0">
                <a:solidFill>
                  <a:schemeClr val="tx1"/>
                </a:solidFill>
                <a:latin typeface="隶书" pitchFamily="49" charset="-122"/>
                <a:ea typeface="隶书" pitchFamily="49" charset="-122"/>
              </a:rPr>
              <a:t> </a:t>
            </a:r>
            <a:r>
              <a:rPr lang="zh-CN" altLang="en-US" sz="1600" dirty="0" smtClean="0">
                <a:solidFill>
                  <a:schemeClr val="tx1"/>
                </a:solidFill>
                <a:latin typeface="隶书" pitchFamily="49" charset="-122"/>
                <a:ea typeface="隶书" pitchFamily="49" charset="-122"/>
              </a:rPr>
              <a:t>哈尔滨工业大学微电子中心</a:t>
            </a:r>
            <a:endParaRPr lang="en-US" altLang="zh-CN" sz="1600" dirty="0" smtClean="0">
              <a:solidFill>
                <a:schemeClr val="tx1"/>
              </a:solidFill>
              <a:latin typeface="Broadway" pitchFamily="82" charset="0"/>
            </a:endParaRPr>
          </a:p>
          <a:p>
            <a:r>
              <a:rPr lang="en-US" altLang="zh-CN" sz="1600" dirty="0" smtClean="0">
                <a:solidFill>
                  <a:schemeClr val="tx1"/>
                </a:solidFill>
                <a:latin typeface="Broadway" pitchFamily="82" charset="0"/>
              </a:rPr>
              <a:t>HITMEC</a:t>
            </a:r>
            <a:r>
              <a:rPr lang="en-US" altLang="zh-CN" dirty="0" smtClean="0">
                <a:solidFill>
                  <a:schemeClr val="tx1"/>
                </a:solidFill>
              </a:rPr>
              <a:t> </a:t>
            </a:r>
            <a:endParaRPr lang="zh-CN" altLang="en-US" dirty="0">
              <a:solidFill>
                <a:schemeClr val="tx1"/>
              </a:solidFill>
              <a:latin typeface="隶书" pitchFamily="49" charset="-122"/>
              <a:ea typeface="隶书" pitchFamily="49" charset="-122"/>
            </a:endParaRPr>
          </a:p>
        </p:txBody>
      </p:sp>
      <p:sp>
        <p:nvSpPr>
          <p:cNvPr id="8" name="Rectangle 5"/>
          <p:cNvSpPr txBox="1">
            <a:spLocks noChangeArrowheads="1"/>
          </p:cNvSpPr>
          <p:nvPr/>
        </p:nvSpPr>
        <p:spPr bwMode="auto">
          <a:xfrm>
            <a:off x="1907704" y="4581128"/>
            <a:ext cx="3707904" cy="284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Calibri"/>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Broadway" pitchFamily="82" charset="0"/>
                <a:ea typeface="+mn-ea"/>
                <a:cs typeface="Calibri"/>
              </a:rPr>
              <a:t>HITMEC</a:t>
            </a:r>
            <a:r>
              <a:rPr kumimoji="0" lang="en-US" sz="1400" b="0" i="0" u="none" strike="noStrike" kern="1200" cap="none" spc="0" normalizeH="0" baseline="0" noProof="0" dirty="0" smtClean="0">
                <a:ln>
                  <a:noFill/>
                </a:ln>
                <a:solidFill>
                  <a:schemeClr val="tx1"/>
                </a:solidFill>
                <a:effectLst/>
                <a:uLnTx/>
                <a:uFillTx/>
                <a:latin typeface="Calibri"/>
                <a:ea typeface="+mn-ea"/>
                <a:cs typeface="Calibri"/>
              </a:rPr>
              <a:t>         </a:t>
            </a:r>
            <a:r>
              <a:rPr kumimoji="0" lang="zh-CN" altLang="en-US" sz="1400" b="0" i="0" u="none" strike="noStrike" kern="1200" cap="none" spc="0" normalizeH="0" baseline="0" noProof="0" dirty="0" smtClean="0">
                <a:ln>
                  <a:noFill/>
                </a:ln>
                <a:solidFill>
                  <a:schemeClr val="tx1"/>
                </a:solidFill>
                <a:effectLst/>
                <a:uLnTx/>
                <a:uFillTx/>
                <a:latin typeface="隶书" pitchFamily="49" charset="-122"/>
                <a:ea typeface="隶书" pitchFamily="49" charset="-122"/>
                <a:cs typeface="Calibri"/>
              </a:rPr>
              <a:t>哈尔滨工业大学微电子中心</a:t>
            </a:r>
            <a:endParaRPr kumimoji="0" lang="en-US" sz="1400" b="0" i="0" u="none" strike="noStrike" kern="1200" cap="none" spc="0" normalizeH="0" baseline="0" noProof="0" dirty="0">
              <a:ln>
                <a:noFill/>
              </a:ln>
              <a:solidFill>
                <a:schemeClr val="tx1"/>
              </a:solidFill>
              <a:effectLst/>
              <a:uLnTx/>
              <a:uFillTx/>
              <a:latin typeface="隶书" pitchFamily="49" charset="-122"/>
              <a:ea typeface="隶书" pitchFamily="49" charset="-122"/>
              <a:cs typeface="Calibri"/>
            </a:endParaRPr>
          </a:p>
        </p:txBody>
      </p:sp>
      <p:sp>
        <p:nvSpPr>
          <p:cNvPr id="11"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2"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2022/5/22</a:t>
            </a:fld>
            <a:endParaRPr lang="zh-CN" altLang="en-US" dirty="0"/>
          </a:p>
        </p:txBody>
      </p:sp>
      <p:sp>
        <p:nvSpPr>
          <p:cNvPr id="13"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2022/5/22</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1CB254B-6C6D-42C6-B9A8-66F7B4E8F45F}" type="datetime1">
              <a:rPr lang="zh-CN" altLang="en-US" smtClean="0"/>
              <a:pPr/>
              <a:t>2022/5/22</a:t>
            </a:fld>
            <a:endParaRPr lang="zh-CN" altLang="en-US" dirty="0"/>
          </a:p>
        </p:txBody>
      </p:sp>
      <p:sp>
        <p:nvSpPr>
          <p:cNvPr id="4" name="灯片编号占位符 3"/>
          <p:cNvSpPr>
            <a:spLocks noGrp="1"/>
          </p:cNvSpPr>
          <p:nvPr>
            <p:ph type="sldNum" sz="quarter" idx="11"/>
          </p:nvPr>
        </p:nvSpPr>
        <p:spPr/>
        <p:txBody>
          <a:bodyPr/>
          <a:lstStyle/>
          <a:p>
            <a:fld id="{A338FCAA-36CC-4D26-969D-37C385A45958}" type="slidenum">
              <a:rPr lang="zh-CN" altLang="en-US" smtClean="0"/>
              <a:pPr/>
              <a:t>‹#›</a:t>
            </a:fld>
            <a:endParaRPr lang="zh-CN" altLang="en-US" dirty="0"/>
          </a:p>
        </p:txBody>
      </p:sp>
      <p:sp>
        <p:nvSpPr>
          <p:cNvPr id="5"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标题 1"/>
          <p:cNvSpPr>
            <a:spLocks noGrp="1"/>
          </p:cNvSpPr>
          <p:nvPr>
            <p:ph type="ctrTitle"/>
          </p:nvPr>
        </p:nvSpPr>
        <p:spPr>
          <a:xfrm>
            <a:off x="755576" y="2636913"/>
            <a:ext cx="7772400" cy="1470025"/>
          </a:xfrm>
        </p:spPr>
        <p:txBody>
          <a:bodyPr/>
          <a:lstStyle>
            <a:lvl1pPr algn="ctr">
              <a:defRPr baseline="0">
                <a:latin typeface="Arial" pitchFamily="34" charset="0"/>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BFBAC76E-0A82-4990-BFA9-50D7BE2BFE34}" type="datetime1">
              <a:rPr lang="zh-CN" altLang="en-US" smtClean="0"/>
              <a:pPr/>
              <a:t>2022/5/22</a:t>
            </a:fld>
            <a:endParaRPr lang="en-US"/>
          </a:p>
        </p:txBody>
      </p:sp>
      <p:sp>
        <p:nvSpPr>
          <p:cNvPr id="36" name="Rectangle 35"/>
          <p:cNvSpPr/>
          <p:nvPr/>
        </p:nvSpPr>
        <p:spPr>
          <a:xfrm>
            <a:off x="0" y="3369731"/>
            <a:ext cx="9144000" cy="397933"/>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34" name="Rectangle 33"/>
          <p:cNvSpPr/>
          <p:nvPr/>
        </p:nvSpPr>
        <p:spPr>
          <a:xfrm>
            <a:off x="0" y="0"/>
            <a:ext cx="9144000" cy="66124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3369731"/>
            <a:ext cx="9144000" cy="3089807"/>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0" y="6553200"/>
            <a:ext cx="9144000" cy="304800"/>
          </a:xfrm>
          <a:prstGeom prst="rect">
            <a:avLst/>
          </a:prstGeom>
          <a:solidFill>
            <a:srgbClr val="30A6C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0" y="1456267"/>
            <a:ext cx="3768892"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18" name="Rectangle 17"/>
          <p:cNvSpPr/>
          <p:nvPr/>
        </p:nvSpPr>
        <p:spPr>
          <a:xfrm>
            <a:off x="3852060" y="1456267"/>
            <a:ext cx="2286000"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226864" y="1456267"/>
            <a:ext cx="2917136" cy="183569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46" y="3678173"/>
            <a:ext cx="7772400" cy="898198"/>
          </a:xfrm>
        </p:spPr>
        <p:txBody>
          <a:bodyPr/>
          <a:lstStyle>
            <a:lvl1pPr algn="r">
              <a:defRPr>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044352" y="4591567"/>
            <a:ext cx="5641337" cy="593737"/>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pic>
        <p:nvPicPr>
          <p:cNvPr id="21" name="Picture 6" descr="SNL_Stacked_White.png"/>
          <p:cNvPicPr>
            <a:picLocks noChangeAspect="1"/>
          </p:cNvPicPr>
          <p:nvPr/>
        </p:nvPicPr>
        <p:blipFill>
          <a:blip r:embed="rId2" cstate="print"/>
          <a:srcRect/>
          <a:stretch>
            <a:fillRect/>
          </a:stretch>
        </p:blipFill>
        <p:spPr bwMode="auto">
          <a:xfrm>
            <a:off x="6934200" y="533559"/>
            <a:ext cx="1524000" cy="585787"/>
          </a:xfrm>
          <a:prstGeom prst="rect">
            <a:avLst/>
          </a:prstGeom>
          <a:noFill/>
          <a:ln w="9525">
            <a:noFill/>
            <a:miter lim="800000"/>
            <a:headEnd/>
            <a:tailEnd/>
          </a:ln>
        </p:spPr>
      </p:pic>
      <p:sp>
        <p:nvSpPr>
          <p:cNvPr id="32" name="Rectangle 4"/>
          <p:cNvSpPr>
            <a:spLocks noGrp="1" noChangeArrowheads="1"/>
          </p:cNvSpPr>
          <p:nvPr>
            <p:ph type="dt" sz="half" idx="2"/>
          </p:nvPr>
        </p:nvSpPr>
        <p:spPr bwMode="auto">
          <a:xfrm>
            <a:off x="6934199" y="5797079"/>
            <a:ext cx="1751489" cy="3227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atin typeface="Calibri"/>
                <a:cs typeface="Calibri"/>
              </a:defRPr>
            </a:lvl1pPr>
          </a:lstStyle>
          <a:p>
            <a:fld id="{C56C6BD3-2818-4F3A-8E4B-758AB141BEC4}" type="datetime1">
              <a:rPr lang="zh-CN" altLang="en-US" smtClean="0"/>
              <a:pPr/>
              <a:t>2022/5/22</a:t>
            </a:fld>
            <a:endParaRPr lang="en-US"/>
          </a:p>
        </p:txBody>
      </p:sp>
      <p:pic>
        <p:nvPicPr>
          <p:cNvPr id="14" name="Picture 2" descr="https://www.synopsys.com/content/dam/synopsys/solutions/spotlights/Solutions_FinFET_Spotlight.jpg.imgw.365.219.jpg"/>
          <p:cNvPicPr>
            <a:picLocks noChangeAspect="1" noChangeArrowheads="1"/>
          </p:cNvPicPr>
          <p:nvPr userDrawn="1"/>
        </p:nvPicPr>
        <p:blipFill>
          <a:blip r:embed="rId3" cstate="print"/>
          <a:srcRect/>
          <a:stretch>
            <a:fillRect/>
          </a:stretch>
        </p:blipFill>
        <p:spPr bwMode="auto">
          <a:xfrm>
            <a:off x="1" y="1412776"/>
            <a:ext cx="3779912" cy="1869952"/>
          </a:xfrm>
          <a:prstGeom prst="rect">
            <a:avLst/>
          </a:prstGeom>
          <a:noFill/>
        </p:spPr>
      </p:pic>
      <p:pic>
        <p:nvPicPr>
          <p:cNvPr id="15" name="Picture 4" descr="https://static.mentor-cdn.com/mentor2/images/illustrations/fv/cookbook-artwork.jpg"/>
          <p:cNvPicPr>
            <a:picLocks noChangeAspect="1" noChangeArrowheads="1"/>
          </p:cNvPicPr>
          <p:nvPr userDrawn="1"/>
        </p:nvPicPr>
        <p:blipFill>
          <a:blip r:embed="rId4" cstate="print"/>
          <a:srcRect/>
          <a:stretch>
            <a:fillRect/>
          </a:stretch>
        </p:blipFill>
        <p:spPr bwMode="auto">
          <a:xfrm>
            <a:off x="3849496" y="1423409"/>
            <a:ext cx="2306679" cy="1864585"/>
          </a:xfrm>
          <a:prstGeom prst="rect">
            <a:avLst/>
          </a:prstGeom>
          <a:noFill/>
        </p:spPr>
      </p:pic>
      <p:pic>
        <p:nvPicPr>
          <p:cNvPr id="16" name="Picture 6" descr="Related image"/>
          <p:cNvPicPr>
            <a:picLocks noChangeAspect="1" noChangeArrowheads="1"/>
          </p:cNvPicPr>
          <p:nvPr userDrawn="1"/>
        </p:nvPicPr>
        <p:blipFill>
          <a:blip r:embed="rId5" cstate="print"/>
          <a:srcRect/>
          <a:stretch>
            <a:fillRect/>
          </a:stretch>
        </p:blipFill>
        <p:spPr bwMode="auto">
          <a:xfrm>
            <a:off x="6228184" y="1476574"/>
            <a:ext cx="2915816" cy="180020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 y="4040484"/>
            <a:ext cx="2484223"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 y="0"/>
            <a:ext cx="2484223"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8806432"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ectangle 16"/>
          <p:cNvSpPr/>
          <p:nvPr/>
        </p:nvSpPr>
        <p:spPr>
          <a:xfrm>
            <a:off x="1" y="989095"/>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 name="Title 1"/>
          <p:cNvSpPr>
            <a:spLocks noGrp="1"/>
          </p:cNvSpPr>
          <p:nvPr>
            <p:ph type="ctrTitle"/>
          </p:nvPr>
        </p:nvSpPr>
        <p:spPr>
          <a:xfrm>
            <a:off x="2714502" y="1250965"/>
            <a:ext cx="5971187"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714502" y="2588978"/>
            <a:ext cx="5641337" cy="593737"/>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2699792"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C7EE1F9C-BDB4-4E0A-9374-1F822DE39FF7}" type="datetime1">
              <a:rPr lang="zh-CN" altLang="en-US" smtClean="0"/>
              <a:pPr/>
              <a:t>2022/5/22</a:t>
            </a:fld>
            <a:endParaRPr lang="en-US" dirty="0"/>
          </a:p>
        </p:txBody>
      </p:sp>
      <p:sp>
        <p:nvSpPr>
          <p:cNvPr id="20" name="Rectangle 19"/>
          <p:cNvSpPr/>
          <p:nvPr/>
        </p:nvSpPr>
        <p:spPr>
          <a:xfrm>
            <a:off x="0" y="2484303"/>
            <a:ext cx="2484222"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1472391" y="989095"/>
            <a:ext cx="1011831"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31" name="Rectangle 30"/>
          <p:cNvSpPr/>
          <p:nvPr/>
        </p:nvSpPr>
        <p:spPr>
          <a:xfrm>
            <a:off x="8693778"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bg1"/>
        </a:solidFill>
        <a:effectLst/>
      </p:bgPr>
    </p:bg>
    <p:spTree>
      <p:nvGrpSpPr>
        <p:cNvPr id="1" name=""/>
        <p:cNvGrpSpPr/>
        <p:nvPr/>
      </p:nvGrpSpPr>
      <p:grpSpPr>
        <a:xfrm>
          <a:off x="0" y="0"/>
          <a:ext cx="0" cy="0"/>
          <a:chOff x="0" y="0"/>
          <a:chExt cx="0" cy="0"/>
        </a:xfrm>
      </p:grpSpPr>
      <p:sp>
        <p:nvSpPr>
          <p:cNvPr id="29" name="Rectangle 28"/>
          <p:cNvSpPr/>
          <p:nvPr/>
        </p:nvSpPr>
        <p:spPr>
          <a:xfrm>
            <a:off x="1"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71999" y="0"/>
            <a:ext cx="4572001" cy="2817515"/>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4571999" y="5964768"/>
            <a:ext cx="4572001" cy="893232"/>
          </a:xfrm>
          <a:prstGeom prst="rect">
            <a:avLst/>
          </a:prstGeom>
          <a:solidFill>
            <a:srgbClr val="102E5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4572001" y="2908379"/>
            <a:ext cx="1359657"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lumMod val="65000"/>
                </a:schemeClr>
              </a:solidFill>
            </a:endParaRPr>
          </a:p>
        </p:txBody>
      </p:sp>
      <p:sp>
        <p:nvSpPr>
          <p:cNvPr id="20" name="Rectangle 19"/>
          <p:cNvSpPr/>
          <p:nvPr/>
        </p:nvSpPr>
        <p:spPr>
          <a:xfrm>
            <a:off x="4572000" y="4403587"/>
            <a:ext cx="4572000" cy="146794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lumMod val="65000"/>
                </a:schemeClr>
              </a:solidFill>
            </a:endParaRPr>
          </a:p>
        </p:txBody>
      </p:sp>
      <p:sp>
        <p:nvSpPr>
          <p:cNvPr id="25" name="Rectangle 24"/>
          <p:cNvSpPr/>
          <p:nvPr/>
        </p:nvSpPr>
        <p:spPr>
          <a:xfrm>
            <a:off x="6044391" y="2908379"/>
            <a:ext cx="3099609" cy="139587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lumMod val="65000"/>
                </a:schemeClr>
              </a:solidFill>
            </a:endParaRPr>
          </a:p>
        </p:txBody>
      </p:sp>
      <p:sp>
        <p:nvSpPr>
          <p:cNvPr id="13" name="Rectangle 12"/>
          <p:cNvSpPr/>
          <p:nvPr/>
        </p:nvSpPr>
        <p:spPr>
          <a:xfrm rot="10800000">
            <a:off x="112655" y="-1"/>
            <a:ext cx="337567" cy="6857999"/>
          </a:xfrm>
          <a:prstGeom prst="rect">
            <a:avLst/>
          </a:prstGeom>
          <a:solidFill>
            <a:srgbClr val="9D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ctrTitle"/>
          </p:nvPr>
        </p:nvSpPr>
        <p:spPr>
          <a:xfrm>
            <a:off x="672418" y="1250965"/>
            <a:ext cx="3789515" cy="1233338"/>
          </a:xfrm>
        </p:spPr>
        <p:txBody>
          <a:bodyPr/>
          <a:lstStyle>
            <a:lvl1pPr algn="l">
              <a:lnSpc>
                <a:spcPts val="3800"/>
              </a:lnSpc>
              <a:defRPr>
                <a:solidFill>
                  <a:srgbClr val="9D8C78"/>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72418" y="2588978"/>
            <a:ext cx="3586315" cy="1085555"/>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dirty="0"/>
          </a:p>
        </p:txBody>
      </p:sp>
      <p:sp>
        <p:nvSpPr>
          <p:cNvPr id="32" name="Rectangle 4"/>
          <p:cNvSpPr>
            <a:spLocks noGrp="1" noChangeArrowheads="1"/>
          </p:cNvSpPr>
          <p:nvPr>
            <p:ph type="dt" sz="half" idx="2"/>
          </p:nvPr>
        </p:nvSpPr>
        <p:spPr bwMode="auto">
          <a:xfrm>
            <a:off x="672418" y="265178"/>
            <a:ext cx="1029382" cy="2851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100">
                <a:latin typeface="Calibri"/>
                <a:cs typeface="Calibri"/>
              </a:defRPr>
            </a:lvl1pPr>
          </a:lstStyle>
          <a:p>
            <a:fld id="{500A3ED0-8BF4-4EBE-B6C8-AF4C5F3CFEF3}" type="datetime1">
              <a:rPr lang="zh-CN" altLang="en-US" smtClean="0"/>
              <a:pPr/>
              <a:t>2022/5/22</a:t>
            </a:fld>
            <a:endParaRPr lang="en-US" dirty="0"/>
          </a:p>
        </p:txBody>
      </p:sp>
      <p:sp>
        <p:nvSpPr>
          <p:cNvPr id="31" name="Rectangle 30"/>
          <p:cNvSpPr/>
          <p:nvPr/>
        </p:nvSpPr>
        <p:spPr>
          <a:xfrm rot="10800000">
            <a:off x="1" y="-1"/>
            <a:ext cx="77764" cy="6857999"/>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10"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3B7966A7-E775-47C7-A93B-F120E20A9B49}" type="datetime1">
              <a:rPr lang="zh-CN" altLang="en-US" smtClean="0"/>
              <a:pPr/>
              <a:t>2022/5/22</a:t>
            </a:fld>
            <a:endParaRPr lang="zh-CN" altLang="en-US" dirty="0"/>
          </a:p>
        </p:txBody>
      </p:sp>
      <p:sp>
        <p:nvSpPr>
          <p:cNvPr id="11"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lvl2pPr marL="626400">
              <a:defRPr/>
            </a:lvl2pPr>
            <a:lvl3pPr marL="910800">
              <a:defRPr/>
            </a:lvl3pPr>
            <a:lvl4pPr marL="1141200">
              <a:defRPr/>
            </a:lvl4pPr>
            <a:lvl5pPr marL="137160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7" name="日期占位符 18"/>
          <p:cNvSpPr>
            <a:spLocks noGrp="1"/>
          </p:cNvSpPr>
          <p:nvPr>
            <p:ph type="dt" sz="half" idx="11"/>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1B052505-8510-4DB3-8F12-57CB1B691696}" type="datetime1">
              <a:rPr lang="zh-CN" altLang="en-US" smtClean="0"/>
              <a:pPr/>
              <a:t>2022/5/22</a:t>
            </a:fld>
            <a:endParaRPr lang="zh-CN" altLang="en-US" dirty="0"/>
          </a:p>
        </p:txBody>
      </p:sp>
      <p:sp>
        <p:nvSpPr>
          <p:cNvPr id="10" name="灯片编号占位符 19"/>
          <p:cNvSpPr>
            <a:spLocks noGrp="1"/>
          </p:cNvSpPr>
          <p:nvPr>
            <p:ph type="sldNum" sz="quarter" idx="12"/>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
        <p:nvSpPr>
          <p:cNvPr id="5"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06EBCAEB-359A-4CA5-8548-0305F565A0F4}" type="datetime1">
              <a:rPr lang="zh-CN" altLang="en-US" smtClean="0"/>
              <a:pPr/>
              <a:t>2022/5/22</a:t>
            </a:fld>
            <a:endParaRPr lang="zh-CN" altLang="en-US" dirty="0"/>
          </a:p>
        </p:txBody>
      </p:sp>
      <p:sp>
        <p:nvSpPr>
          <p:cNvPr id="6"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53200"/>
            <a:ext cx="9144000" cy="304800"/>
          </a:xfrm>
          <a:prstGeom prst="rect">
            <a:avLst/>
          </a:prstGeom>
          <a:solidFill>
            <a:srgbClr val="9E8C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0" y="6451600"/>
            <a:ext cx="9144000" cy="76200"/>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Rectangle 2"/>
          <p:cNvSpPr>
            <a:spLocks noGrp="1" noChangeArrowheads="1"/>
          </p:cNvSpPr>
          <p:nvPr>
            <p:ph type="title"/>
          </p:nvPr>
        </p:nvSpPr>
        <p:spPr bwMode="auto">
          <a:xfrm>
            <a:off x="457200" y="1"/>
            <a:ext cx="8229600" cy="8367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dirty="0"/>
          </a:p>
        </p:txBody>
      </p:sp>
      <p:sp>
        <p:nvSpPr>
          <p:cNvPr id="1030" name="Rectangle 3"/>
          <p:cNvSpPr>
            <a:spLocks noGrp="1" noChangeArrowheads="1"/>
          </p:cNvSpPr>
          <p:nvPr>
            <p:ph type="body" idx="1"/>
          </p:nvPr>
        </p:nvSpPr>
        <p:spPr bwMode="auto">
          <a:xfrm>
            <a:off x="457200" y="980728"/>
            <a:ext cx="8229600"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9" name="日期占位符 18"/>
          <p:cNvSpPr>
            <a:spLocks noGrp="1"/>
          </p:cNvSpPr>
          <p:nvPr>
            <p:ph type="dt" sz="half" idx="2"/>
          </p:nvPr>
        </p:nvSpPr>
        <p:spPr>
          <a:xfrm>
            <a:off x="1691680" y="6554943"/>
            <a:ext cx="864096" cy="330441"/>
          </a:xfrm>
          <a:prstGeom prst="rect">
            <a:avLst/>
          </a:prstGeom>
        </p:spPr>
        <p:txBody>
          <a:bodyPr vert="horz" lIns="91440" tIns="45720" rIns="91440" bIns="45720" rtlCol="0" anchor="ctr"/>
          <a:lstStyle>
            <a:lvl1pPr algn="l">
              <a:defRPr sz="1200">
                <a:solidFill>
                  <a:schemeClr val="accent1">
                    <a:lumMod val="50000"/>
                  </a:schemeClr>
                </a:solidFill>
                <a:latin typeface="Times New Roman" pitchFamily="18" charset="0"/>
                <a:cs typeface="Times New Roman" pitchFamily="18" charset="0"/>
              </a:defRPr>
            </a:lvl1pPr>
          </a:lstStyle>
          <a:p>
            <a:fld id="{D1CB254B-6C6D-42C6-B9A8-66F7B4E8F45F}" type="datetime1">
              <a:rPr lang="zh-CN" altLang="en-US" smtClean="0"/>
              <a:pPr/>
              <a:t>2022/5/22</a:t>
            </a:fld>
            <a:endParaRPr lang="zh-CN" altLang="en-US" dirty="0"/>
          </a:p>
        </p:txBody>
      </p:sp>
      <p:sp>
        <p:nvSpPr>
          <p:cNvPr id="20" name="灯片编号占位符 19"/>
          <p:cNvSpPr>
            <a:spLocks noGrp="1"/>
          </p:cNvSpPr>
          <p:nvPr>
            <p:ph type="sldNum" sz="quarter" idx="4"/>
          </p:nvPr>
        </p:nvSpPr>
        <p:spPr>
          <a:xfrm>
            <a:off x="7668344" y="6078880"/>
            <a:ext cx="1485528" cy="365125"/>
          </a:xfrm>
          <a:prstGeom prst="rect">
            <a:avLst/>
          </a:prstGeom>
        </p:spPr>
        <p:txBody>
          <a:bodyPr vert="horz" lIns="91440" tIns="45720" rIns="91440" bIns="45720" rtlCol="0" anchor="ctr"/>
          <a:lstStyle>
            <a:lvl1pPr algn="r">
              <a:defRPr sz="1200">
                <a:solidFill>
                  <a:schemeClr val="accent3">
                    <a:lumMod val="50000"/>
                  </a:schemeClr>
                </a:solidFill>
              </a:defRPr>
            </a:lvl1pPr>
          </a:lstStyle>
          <a:p>
            <a:fld id="{A338FCAA-36CC-4D26-969D-37C385A45958}" type="slidenum">
              <a:rPr lang="zh-CN" altLang="en-US" smtClean="0"/>
              <a:pPr/>
              <a:t>‹#›</a:t>
            </a:fld>
            <a:endParaRPr lang="zh-CN" altLang="en-US" dirty="0"/>
          </a:p>
        </p:txBody>
      </p:sp>
      <p:sp>
        <p:nvSpPr>
          <p:cNvPr id="14" name="页脚占位符 13"/>
          <p:cNvSpPr>
            <a:spLocks noGrp="1"/>
          </p:cNvSpPr>
          <p:nvPr>
            <p:ph type="ftr" sz="quarter" idx="3"/>
          </p:nvPr>
        </p:nvSpPr>
        <p:spPr>
          <a:xfrm>
            <a:off x="2843808" y="6520259"/>
            <a:ext cx="2895600" cy="365125"/>
          </a:xfrm>
          <a:prstGeom prst="rect">
            <a:avLst/>
          </a:prstGeom>
        </p:spPr>
        <p:txBody>
          <a:bodyPr vert="horz" lIns="91440" tIns="45720" rIns="91440" bIns="45720" rtlCol="0" anchor="ctr"/>
          <a:lstStyle>
            <a:lvl1pPr algn="ctr">
              <a:defRPr sz="1200" baseline="0">
                <a:solidFill>
                  <a:schemeClr val="tx2">
                    <a:lumMod val="10000"/>
                    <a:lumOff val="90000"/>
                  </a:schemeClr>
                </a:solidFill>
                <a:latin typeface="MS Gothic" pitchFamily="49" charset="-128"/>
                <a:ea typeface="华文中宋" pitchFamily="2" charset="-122"/>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6" r:id="rId23"/>
  </p:sldLayoutIdLst>
  <p:timing>
    <p:tnLst>
      <p:par>
        <p:cTn id="1" dur="indefinite" restart="never" nodeType="tmRoot"/>
      </p:par>
    </p:tnLst>
  </p:timing>
  <p:txStyles>
    <p:titleStyle>
      <a:lvl1pPr algn="l" rtl="0" eaLnBrk="1" fontAlgn="base" hangingPunct="1">
        <a:spcBef>
          <a:spcPct val="0"/>
        </a:spcBef>
        <a:spcAft>
          <a:spcPct val="0"/>
        </a:spcAft>
        <a:defRPr sz="4000" baseline="0">
          <a:solidFill>
            <a:srgbClr val="102E54"/>
          </a:solidFill>
          <a:latin typeface="Calibri"/>
          <a:ea typeface="隶书" pitchFamily="49" charset="-122"/>
          <a:cs typeface="Calibri"/>
        </a:defRPr>
      </a:lvl1pPr>
      <a:lvl2pPr algn="l" rtl="0" eaLnBrk="1" fontAlgn="base" hangingPunct="1">
        <a:spcBef>
          <a:spcPct val="0"/>
        </a:spcBef>
        <a:spcAft>
          <a:spcPct val="0"/>
        </a:spcAft>
        <a:defRPr sz="4000">
          <a:solidFill>
            <a:srgbClr val="102E54"/>
          </a:solidFill>
          <a:latin typeface="Calibri" charset="0"/>
          <a:ea typeface="ＭＳ Ｐゴシック" charset="-128"/>
        </a:defRPr>
      </a:lvl2pPr>
      <a:lvl3pPr algn="l" rtl="0" eaLnBrk="1" fontAlgn="base" hangingPunct="1">
        <a:spcBef>
          <a:spcPct val="0"/>
        </a:spcBef>
        <a:spcAft>
          <a:spcPct val="0"/>
        </a:spcAft>
        <a:defRPr sz="4000">
          <a:solidFill>
            <a:srgbClr val="102E54"/>
          </a:solidFill>
          <a:latin typeface="Calibri" charset="0"/>
          <a:ea typeface="ＭＳ Ｐゴシック" charset="-128"/>
        </a:defRPr>
      </a:lvl3pPr>
      <a:lvl4pPr algn="l" rtl="0" eaLnBrk="1" fontAlgn="base" hangingPunct="1">
        <a:spcBef>
          <a:spcPct val="0"/>
        </a:spcBef>
        <a:spcAft>
          <a:spcPct val="0"/>
        </a:spcAft>
        <a:defRPr sz="4000">
          <a:solidFill>
            <a:srgbClr val="102E54"/>
          </a:solidFill>
          <a:latin typeface="Calibri" charset="0"/>
          <a:ea typeface="ＭＳ Ｐゴシック" charset="-128"/>
        </a:defRPr>
      </a:lvl4pPr>
      <a:lvl5pPr algn="l" rtl="0" eaLnBrk="1" fontAlgn="base" hangingPunct="1">
        <a:spcBef>
          <a:spcPct val="0"/>
        </a:spcBef>
        <a:spcAft>
          <a:spcPct val="0"/>
        </a:spcAft>
        <a:defRPr sz="4000">
          <a:solidFill>
            <a:srgbClr val="102E54"/>
          </a:solidFill>
          <a:latin typeface="Calibri" charset="0"/>
          <a:ea typeface="ＭＳ Ｐゴシック" charset="-128"/>
        </a:defRPr>
      </a:lvl5pPr>
      <a:lvl6pPr marL="457200" algn="ctr" rtl="0" eaLnBrk="1" fontAlgn="base" hangingPunct="1">
        <a:spcBef>
          <a:spcPct val="0"/>
        </a:spcBef>
        <a:spcAft>
          <a:spcPct val="0"/>
        </a:spcAft>
        <a:defRPr sz="4400">
          <a:solidFill>
            <a:schemeClr val="tx2"/>
          </a:solidFill>
          <a:latin typeface="Arial" pitchFamily="-112" charset="0"/>
        </a:defRPr>
      </a:lvl6pPr>
      <a:lvl7pPr marL="914400" algn="ctr" rtl="0" eaLnBrk="1" fontAlgn="base" hangingPunct="1">
        <a:spcBef>
          <a:spcPct val="0"/>
        </a:spcBef>
        <a:spcAft>
          <a:spcPct val="0"/>
        </a:spcAft>
        <a:defRPr sz="4400">
          <a:solidFill>
            <a:schemeClr val="tx2"/>
          </a:solidFill>
          <a:latin typeface="Arial" pitchFamily="-112" charset="0"/>
        </a:defRPr>
      </a:lvl7pPr>
      <a:lvl8pPr marL="1371600" algn="ctr" rtl="0" eaLnBrk="1" fontAlgn="base" hangingPunct="1">
        <a:spcBef>
          <a:spcPct val="0"/>
        </a:spcBef>
        <a:spcAft>
          <a:spcPct val="0"/>
        </a:spcAft>
        <a:defRPr sz="4400">
          <a:solidFill>
            <a:schemeClr val="tx2"/>
          </a:solidFill>
          <a:latin typeface="Arial" pitchFamily="-112" charset="0"/>
        </a:defRPr>
      </a:lvl8pPr>
      <a:lvl9pPr marL="1828800" algn="ctr" rtl="0" eaLnBrk="1" fontAlgn="base" hangingPunct="1">
        <a:spcBef>
          <a:spcPct val="0"/>
        </a:spcBef>
        <a:spcAft>
          <a:spcPct val="0"/>
        </a:spcAft>
        <a:defRPr sz="4400">
          <a:solidFill>
            <a:schemeClr val="tx2"/>
          </a:solidFill>
          <a:latin typeface="Arial" pitchFamily="-112" charset="0"/>
        </a:defRPr>
      </a:lvl9pPr>
    </p:titleStyle>
    <p:bodyStyle>
      <a:lvl1pPr marL="342900" indent="-342900" algn="l" rtl="0" eaLnBrk="1" fontAlgn="base" hangingPunct="1">
        <a:spcBef>
          <a:spcPct val="20000"/>
        </a:spcBef>
        <a:spcAft>
          <a:spcPct val="0"/>
        </a:spcAft>
        <a:buClr>
          <a:srgbClr val="102E54"/>
        </a:buClr>
        <a:buFont typeface="Wingdings" pitchFamily="-111" charset="2"/>
        <a:buChar char="§"/>
        <a:defRPr sz="2400" baseline="0">
          <a:solidFill>
            <a:schemeClr val="tx1"/>
          </a:solidFill>
          <a:latin typeface="Calibri"/>
          <a:ea typeface="华文中宋" pitchFamily="2" charset="-122"/>
          <a:cs typeface="Calibri"/>
        </a:defRPr>
      </a:lvl1pPr>
      <a:lvl2pPr marL="568800" indent="-285750" algn="l" rtl="0" eaLnBrk="1" fontAlgn="base" hangingPunct="1">
        <a:spcBef>
          <a:spcPct val="20000"/>
        </a:spcBef>
        <a:spcAft>
          <a:spcPct val="0"/>
        </a:spcAft>
        <a:buClr>
          <a:srgbClr val="800000"/>
        </a:buClr>
        <a:buFont typeface="Wingdings" pitchFamily="-111" charset="2"/>
        <a:buChar char="§"/>
        <a:defRPr sz="2000" baseline="0">
          <a:solidFill>
            <a:schemeClr val="tx1"/>
          </a:solidFill>
          <a:latin typeface="Calibri"/>
          <a:ea typeface="华文中宋" pitchFamily="2" charset="-122"/>
          <a:cs typeface="Calibri"/>
        </a:defRPr>
      </a:lvl2pPr>
      <a:lvl3pPr marL="691200" indent="-228600" algn="l" rtl="0" eaLnBrk="1" fontAlgn="base" hangingPunct="1">
        <a:spcBef>
          <a:spcPct val="20000"/>
        </a:spcBef>
        <a:spcAft>
          <a:spcPct val="0"/>
        </a:spcAft>
        <a:buClr>
          <a:srgbClr val="9E8C78"/>
        </a:buClr>
        <a:buFont typeface="Wingdings" pitchFamily="-111" charset="2"/>
        <a:buChar char="§"/>
        <a:defRPr baseline="0">
          <a:solidFill>
            <a:schemeClr val="tx1"/>
          </a:solidFill>
          <a:latin typeface="Calibri"/>
          <a:ea typeface="华文中宋" pitchFamily="2" charset="-122"/>
          <a:cs typeface="Calibri"/>
        </a:defRPr>
      </a:lvl3pPr>
      <a:lvl4pPr marL="921600" indent="-228600" algn="l" rtl="0" eaLnBrk="1" fontAlgn="base" hangingPunct="1">
        <a:spcBef>
          <a:spcPct val="20000"/>
        </a:spcBef>
        <a:spcAft>
          <a:spcPct val="0"/>
        </a:spcAft>
        <a:buChar char="–"/>
        <a:defRPr sz="1600" baseline="0">
          <a:solidFill>
            <a:schemeClr val="tx1"/>
          </a:solidFill>
          <a:latin typeface="Calibri"/>
          <a:ea typeface="华文中宋" pitchFamily="2" charset="-122"/>
          <a:cs typeface="Calibri"/>
        </a:defRPr>
      </a:lvl4pPr>
      <a:lvl5pPr marL="1152000" indent="-228600" algn="l" rtl="0" eaLnBrk="1" fontAlgn="base" hangingPunct="1">
        <a:spcBef>
          <a:spcPct val="20000"/>
        </a:spcBef>
        <a:spcAft>
          <a:spcPct val="0"/>
        </a:spcAft>
        <a:buChar char="»"/>
        <a:defRPr sz="1400" baseline="0">
          <a:solidFill>
            <a:schemeClr val="tx1"/>
          </a:solidFill>
          <a:latin typeface="Calibri"/>
          <a:ea typeface="华文中宋" pitchFamily="2" charset="-122"/>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8.xml"/><Relationship Id="rId4" Type="http://schemas.openxmlformats.org/officeDocument/2006/relationships/image" Target="../media/image45.wmf"/></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oleObject" Target="../embeddings/oleObject1.bin"/><Relationship Id="rId3" Type="http://schemas.openxmlformats.org/officeDocument/2006/relationships/notesSlide" Target="../notesSlides/notesSlide4.xml"/><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zh-CN" sz="3200" b="1" dirty="0" smtClean="0"/>
              <a:t>实验一</a:t>
            </a:r>
            <a:r>
              <a:rPr lang="zh-CN" altLang="en-US" sz="3200" b="1" dirty="0" smtClean="0"/>
              <a:t>利用</a:t>
            </a:r>
            <a:r>
              <a:rPr lang="en-US" altLang="zh-CN" sz="3200" b="1" dirty="0" smtClean="0"/>
              <a:t>VCS </a:t>
            </a:r>
            <a:r>
              <a:rPr lang="zh-CN" altLang="en-US" sz="3200" b="1" dirty="0" smtClean="0"/>
              <a:t>验证</a:t>
            </a:r>
            <a:r>
              <a:rPr lang="en-US" altLang="zh-CN" sz="3200" b="1" dirty="0" smtClean="0"/>
              <a:t>4</a:t>
            </a:r>
            <a:r>
              <a:rPr lang="zh-CN" altLang="en-US" sz="3200" b="1" dirty="0" smtClean="0"/>
              <a:t>位加法器</a:t>
            </a:r>
            <a:r>
              <a:rPr lang="en-US" altLang="zh-CN" sz="3200" b="1" dirty="0" smtClean="0"/>
              <a:t/>
            </a:r>
            <a:br>
              <a:rPr lang="en-US" altLang="zh-CN" sz="3200" b="1" dirty="0" smtClean="0"/>
            </a:br>
            <a:r>
              <a:rPr lang="zh-CN" altLang="zh-CN" sz="3200" b="1" dirty="0" smtClean="0"/>
              <a:t>（</a:t>
            </a:r>
            <a:r>
              <a:rPr lang="en-US" altLang="zh-CN" sz="3200" b="1" dirty="0" smtClean="0"/>
              <a:t>2</a:t>
            </a:r>
            <a:r>
              <a:rPr lang="zh-CN" altLang="zh-CN" sz="3200" b="1" dirty="0" smtClean="0"/>
              <a:t>学时）</a:t>
            </a:r>
            <a:r>
              <a:rPr lang="zh-CN" altLang="zh-CN" sz="3200" dirty="0" smtClean="0"/>
              <a:t/>
            </a:r>
            <a:br>
              <a:rPr lang="zh-CN" altLang="zh-CN" sz="3200" dirty="0" smtClean="0"/>
            </a:br>
            <a:endParaRPr lang="zh-CN" altLang="en-US" sz="3200" dirty="0"/>
          </a:p>
        </p:txBody>
      </p:sp>
      <p:sp>
        <p:nvSpPr>
          <p:cNvPr id="5" name="副标题 4"/>
          <p:cNvSpPr>
            <a:spLocks noGrp="1"/>
          </p:cNvSpPr>
          <p:nvPr>
            <p:ph type="subTitle"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VCS</a:t>
            </a:r>
            <a:r>
              <a:rPr lang="zh-CN" altLang="en-US" dirty="0" smtClean="0"/>
              <a:t>命令行使用</a:t>
            </a:r>
            <a:endParaRPr lang="zh-CN" altLang="en-US" dirty="0"/>
          </a:p>
        </p:txBody>
      </p:sp>
      <p:sp>
        <p:nvSpPr>
          <p:cNvPr id="3" name="内容占位符 2"/>
          <p:cNvSpPr>
            <a:spLocks noGrp="1"/>
          </p:cNvSpPr>
          <p:nvPr>
            <p:ph idx="1"/>
          </p:nvPr>
        </p:nvSpPr>
        <p:spPr>
          <a:xfrm>
            <a:off x="457200" y="980728"/>
            <a:ext cx="4978896" cy="5328592"/>
          </a:xfrm>
        </p:spPr>
        <p:txBody>
          <a:bodyPr/>
          <a:lstStyle/>
          <a:p>
            <a:pPr algn="just"/>
            <a:r>
              <a:rPr lang="zh-CN" altLang="en-US" sz="1800" dirty="0" smtClean="0"/>
              <a:t>基本用法：</a:t>
            </a:r>
            <a:endParaRPr lang="en-US" altLang="zh-CN" sz="1800" dirty="0" smtClean="0"/>
          </a:p>
          <a:p>
            <a:pPr lvl="1" algn="just"/>
            <a:r>
              <a:rPr lang="en-US" altLang="zh-CN" sz="1600" dirty="0" err="1" smtClean="0"/>
              <a:t>vcs</a:t>
            </a:r>
            <a:r>
              <a:rPr lang="en-US" altLang="zh-CN" sz="1600" dirty="0" smtClean="0"/>
              <a:t>  [</a:t>
            </a:r>
            <a:r>
              <a:rPr lang="en-US" altLang="zh-CN" sz="1600" dirty="0" err="1" smtClean="0"/>
              <a:t>cmd_options</a:t>
            </a:r>
            <a:r>
              <a:rPr lang="en-US" altLang="zh-CN" sz="1600" dirty="0" smtClean="0"/>
              <a:t>] </a:t>
            </a:r>
            <a:r>
              <a:rPr lang="en-US" altLang="zh-CN" sz="1600" dirty="0" err="1" smtClean="0"/>
              <a:t>design_files</a:t>
            </a:r>
            <a:endParaRPr lang="en-US" altLang="zh-CN" sz="1600" dirty="0" smtClean="0"/>
          </a:p>
          <a:p>
            <a:pPr lvl="2" algn="just"/>
            <a:r>
              <a:rPr lang="en-US" altLang="zh-CN" sz="1400" dirty="0" err="1" smtClean="0"/>
              <a:t>cmd_options</a:t>
            </a:r>
            <a:r>
              <a:rPr lang="en-US" altLang="zh-CN" sz="1400" dirty="0" smtClean="0"/>
              <a:t> :  </a:t>
            </a:r>
            <a:r>
              <a:rPr lang="zh-CN" altLang="en-US" sz="1400" dirty="0" smtClean="0"/>
              <a:t>命令行选项</a:t>
            </a:r>
            <a:r>
              <a:rPr lang="en-US" altLang="zh-CN" sz="1400" dirty="0" smtClean="0"/>
              <a:t>/</a:t>
            </a:r>
            <a:r>
              <a:rPr lang="zh-CN" altLang="en-US" sz="1400" dirty="0" smtClean="0"/>
              <a:t>开关</a:t>
            </a:r>
            <a:endParaRPr lang="en-US" altLang="zh-CN" sz="1400" dirty="0" smtClean="0"/>
          </a:p>
          <a:p>
            <a:pPr lvl="2" algn="just"/>
            <a:r>
              <a:rPr lang="en-US" altLang="zh-CN" sz="1400" dirty="0" err="1" smtClean="0"/>
              <a:t>design_files</a:t>
            </a:r>
            <a:r>
              <a:rPr lang="en-US" altLang="zh-CN" sz="1400" dirty="0" smtClean="0"/>
              <a:t>:   </a:t>
            </a:r>
            <a:r>
              <a:rPr lang="zh-CN" altLang="en-US" sz="1400" dirty="0" smtClean="0"/>
              <a:t>设计文件，文件顺序有一定影响</a:t>
            </a:r>
            <a:endParaRPr lang="en-US" altLang="zh-CN" sz="1400" dirty="0" smtClean="0"/>
          </a:p>
          <a:p>
            <a:pPr algn="just"/>
            <a:r>
              <a:rPr lang="zh-CN" altLang="en-US" sz="1800" dirty="0" smtClean="0"/>
              <a:t>获取</a:t>
            </a:r>
            <a:r>
              <a:rPr lang="en-US" altLang="zh-CN" sz="1800" dirty="0" smtClean="0"/>
              <a:t>help</a:t>
            </a:r>
          </a:p>
          <a:p>
            <a:pPr lvl="1" algn="just"/>
            <a:r>
              <a:rPr lang="en-US" altLang="zh-CN" sz="1400" dirty="0" err="1" smtClean="0"/>
              <a:t>vcs</a:t>
            </a:r>
            <a:r>
              <a:rPr lang="en-US" altLang="zh-CN" sz="1400" dirty="0" smtClean="0"/>
              <a:t> –help</a:t>
            </a:r>
          </a:p>
          <a:p>
            <a:pPr lvl="2" algn="just"/>
            <a:r>
              <a:rPr lang="zh-CN" altLang="en-US" sz="1200" dirty="0" smtClean="0"/>
              <a:t>获取编译和运行时命令行参数简介</a:t>
            </a:r>
            <a:endParaRPr lang="en-US" altLang="zh-CN" sz="1200" dirty="0" smtClean="0"/>
          </a:p>
          <a:p>
            <a:pPr lvl="2" algn="just"/>
            <a:r>
              <a:rPr lang="zh-CN" altLang="en-US" sz="1200" dirty="0" smtClean="0"/>
              <a:t>详细的可参考</a:t>
            </a:r>
            <a:r>
              <a:rPr lang="en-US" altLang="zh-CN" sz="1200" dirty="0" err="1" smtClean="0"/>
              <a:t>UserGuide</a:t>
            </a:r>
            <a:endParaRPr lang="en-US" altLang="zh-CN" sz="1200" dirty="0" smtClean="0"/>
          </a:p>
          <a:p>
            <a:r>
              <a:rPr lang="zh-CN" altLang="en-US" sz="1800" dirty="0" smtClean="0"/>
              <a:t>常用开关</a:t>
            </a:r>
            <a:endParaRPr lang="en-US" altLang="zh-CN" sz="1800" dirty="0" smtClean="0"/>
          </a:p>
          <a:p>
            <a:pPr lvl="1"/>
            <a:r>
              <a:rPr lang="en-US" altLang="zh-CN" sz="1600" dirty="0" smtClean="0"/>
              <a:t>+v2k : </a:t>
            </a:r>
            <a:r>
              <a:rPr lang="zh-CN" altLang="en-US" sz="1600" dirty="0" smtClean="0"/>
              <a:t>支持</a:t>
            </a:r>
            <a:r>
              <a:rPr lang="en-US" altLang="zh-CN" sz="1600" dirty="0" err="1" smtClean="0"/>
              <a:t>verilog</a:t>
            </a:r>
            <a:r>
              <a:rPr lang="en-US" altLang="zh-CN" sz="1600" dirty="0" smtClean="0"/>
              <a:t> 2000 </a:t>
            </a:r>
            <a:r>
              <a:rPr lang="zh-CN" altLang="en-US" sz="1600" dirty="0" smtClean="0"/>
              <a:t>语法标准</a:t>
            </a:r>
            <a:endParaRPr lang="en-US" altLang="zh-CN" sz="1600" dirty="0" smtClean="0"/>
          </a:p>
          <a:p>
            <a:pPr lvl="1"/>
            <a:r>
              <a:rPr lang="en-US" altLang="zh-CN" sz="1600" dirty="0" smtClean="0"/>
              <a:t>-</a:t>
            </a:r>
            <a:r>
              <a:rPr lang="en-US" altLang="zh-CN" sz="1600" dirty="0" err="1" smtClean="0"/>
              <a:t>sverilog</a:t>
            </a:r>
            <a:r>
              <a:rPr lang="en-US" altLang="zh-CN" sz="1600" dirty="0" smtClean="0"/>
              <a:t>:   </a:t>
            </a:r>
            <a:r>
              <a:rPr lang="zh-CN" altLang="en-US" sz="1600" dirty="0" smtClean="0"/>
              <a:t>支持</a:t>
            </a:r>
            <a:r>
              <a:rPr lang="en-US" altLang="zh-CN" sz="1600" dirty="0" smtClean="0"/>
              <a:t>SV</a:t>
            </a:r>
            <a:r>
              <a:rPr lang="zh-CN" altLang="en-US" sz="1600" dirty="0" smtClean="0"/>
              <a:t> </a:t>
            </a:r>
          </a:p>
          <a:p>
            <a:pPr lvl="1"/>
            <a:r>
              <a:rPr lang="en-US" altLang="zh-CN" sz="1600" dirty="0" smtClean="0"/>
              <a:t>-</a:t>
            </a:r>
            <a:r>
              <a:rPr lang="en-US" altLang="zh-CN" sz="1600" dirty="0" err="1" smtClean="0"/>
              <a:t>debug_all</a:t>
            </a:r>
            <a:r>
              <a:rPr lang="en-US" altLang="zh-CN" sz="1600" dirty="0" smtClean="0"/>
              <a:t> </a:t>
            </a:r>
            <a:r>
              <a:rPr lang="zh-CN" altLang="en-US" sz="1600" dirty="0" smtClean="0"/>
              <a:t>：支持</a:t>
            </a:r>
            <a:r>
              <a:rPr lang="en-US" altLang="zh-CN" sz="1600" dirty="0" smtClean="0"/>
              <a:t>debug</a:t>
            </a:r>
            <a:r>
              <a:rPr lang="zh-CN" altLang="en-US" sz="1600" dirty="0" smtClean="0"/>
              <a:t>模式，使用</a:t>
            </a:r>
            <a:r>
              <a:rPr lang="en-US" altLang="zh-CN" sz="1600" dirty="0" smtClean="0"/>
              <a:t>GUI</a:t>
            </a:r>
            <a:r>
              <a:rPr lang="zh-CN" altLang="en-US" sz="1600" dirty="0" smtClean="0"/>
              <a:t>或单步执行需要时，需要使用此参数</a:t>
            </a:r>
            <a:endParaRPr lang="en-US" altLang="zh-CN" sz="1600" dirty="0" smtClean="0"/>
          </a:p>
          <a:p>
            <a:pPr lvl="1"/>
            <a:r>
              <a:rPr lang="en-US" altLang="zh-CN" sz="1600" dirty="0" smtClean="0"/>
              <a:t>-R</a:t>
            </a:r>
            <a:r>
              <a:rPr lang="zh-CN" altLang="en-US" sz="1600" dirty="0" smtClean="0"/>
              <a:t>：编译完直接运行</a:t>
            </a:r>
            <a:endParaRPr lang="en-US" altLang="zh-CN" sz="1600" dirty="0" smtClean="0"/>
          </a:p>
          <a:p>
            <a:pPr lvl="1"/>
            <a:r>
              <a:rPr lang="en-US" altLang="zh-CN" sz="1600" dirty="0" smtClean="0"/>
              <a:t>-f:     </a:t>
            </a:r>
            <a:r>
              <a:rPr lang="zh-CN" altLang="en-US" sz="1600" dirty="0" smtClean="0"/>
              <a:t>指明文件列表：包含文件名，或命令行选项</a:t>
            </a:r>
            <a:endParaRPr lang="en-US" altLang="zh-CN" sz="1600" dirty="0" smtClean="0"/>
          </a:p>
          <a:p>
            <a:pPr marL="342900" lvl="2" indent="-342900">
              <a:buClr>
                <a:srgbClr val="102E54"/>
              </a:buClr>
            </a:pPr>
            <a:r>
              <a:rPr lang="zh-CN" altLang="en-US" dirty="0" smtClean="0"/>
              <a:t>例如：</a:t>
            </a:r>
            <a:endParaRPr lang="en-US" altLang="zh-CN" dirty="0" smtClean="0"/>
          </a:p>
          <a:p>
            <a:pPr lvl="1"/>
            <a:r>
              <a:rPr lang="en-US" altLang="zh-CN" sz="1600" dirty="0" err="1" smtClean="0"/>
              <a:t>vcs</a:t>
            </a:r>
            <a:r>
              <a:rPr lang="en-US" altLang="zh-CN" sz="1600" dirty="0" smtClean="0"/>
              <a:t>  –</a:t>
            </a:r>
            <a:r>
              <a:rPr lang="en-US" altLang="zh-CN" sz="1600" dirty="0" err="1" smtClean="0"/>
              <a:t>debug_all</a:t>
            </a:r>
            <a:r>
              <a:rPr lang="en-US" altLang="zh-CN" sz="1600" dirty="0" smtClean="0"/>
              <a:t>   </a:t>
            </a:r>
            <a:r>
              <a:rPr lang="en-US" altLang="zh-CN" sz="1600" dirty="0" err="1" smtClean="0"/>
              <a:t>fa.v</a:t>
            </a:r>
            <a:r>
              <a:rPr lang="en-US" altLang="zh-CN" sz="1600" dirty="0" smtClean="0"/>
              <a:t>  add4.v  </a:t>
            </a:r>
            <a:r>
              <a:rPr lang="en-US" altLang="zh-CN" sz="1600" dirty="0" err="1" smtClean="0"/>
              <a:t>test.v</a:t>
            </a:r>
            <a:r>
              <a:rPr lang="en-US" altLang="zh-CN" sz="1600" dirty="0" smtClean="0"/>
              <a:t>  </a:t>
            </a:r>
          </a:p>
          <a:p>
            <a:pPr lvl="1"/>
            <a:r>
              <a:rPr lang="en-US" altLang="zh-CN" sz="1600" dirty="0" err="1" smtClean="0"/>
              <a:t>vcs</a:t>
            </a:r>
            <a:r>
              <a:rPr lang="en-US" altLang="zh-CN" sz="1600" dirty="0" smtClean="0"/>
              <a:t> –</a:t>
            </a:r>
            <a:r>
              <a:rPr lang="en-US" altLang="zh-CN" sz="1600" dirty="0" err="1" smtClean="0"/>
              <a:t>debug_all</a:t>
            </a:r>
            <a:r>
              <a:rPr lang="en-US" altLang="zh-CN" sz="1600" dirty="0" smtClean="0"/>
              <a:t>  –f </a:t>
            </a:r>
            <a:r>
              <a:rPr lang="en-US" altLang="zh-CN" sz="1600" dirty="0" err="1" smtClean="0"/>
              <a:t>design.f</a:t>
            </a:r>
            <a:r>
              <a:rPr lang="en-US" altLang="zh-CN" sz="1600" dirty="0" smtClean="0"/>
              <a:t> </a:t>
            </a:r>
          </a:p>
          <a:p>
            <a:endParaRPr lang="zh-CN" altLang="en-US" dirty="0" smtClean="0"/>
          </a:p>
          <a:p>
            <a:pPr lvl="1"/>
            <a:endParaRPr lang="en-US" altLang="zh-CN" dirty="0" smtClean="0"/>
          </a:p>
          <a:p>
            <a:pPr lvl="1"/>
            <a:endParaRPr lang="zh-CN" altLang="en-US" sz="1600" dirty="0"/>
          </a:p>
        </p:txBody>
      </p:sp>
      <p:grpSp>
        <p:nvGrpSpPr>
          <p:cNvPr id="10" name="组合 9"/>
          <p:cNvGrpSpPr/>
          <p:nvPr/>
        </p:nvGrpSpPr>
        <p:grpSpPr>
          <a:xfrm>
            <a:off x="6012160" y="4921423"/>
            <a:ext cx="2664296" cy="1027857"/>
            <a:chOff x="6084168" y="4581128"/>
            <a:chExt cx="2664296" cy="1027857"/>
          </a:xfrm>
        </p:grpSpPr>
        <p:pic>
          <p:nvPicPr>
            <p:cNvPr id="3075" name="Picture 3"/>
            <p:cNvPicPr>
              <a:picLocks noChangeAspect="1" noChangeArrowheads="1"/>
            </p:cNvPicPr>
            <p:nvPr/>
          </p:nvPicPr>
          <p:blipFill>
            <a:blip r:embed="rId2" cstate="print"/>
            <a:srcRect/>
            <a:stretch>
              <a:fillRect/>
            </a:stretch>
          </p:blipFill>
          <p:spPr bwMode="auto">
            <a:xfrm>
              <a:off x="6084168" y="4581128"/>
              <a:ext cx="2664296" cy="947202"/>
            </a:xfrm>
            <a:prstGeom prst="rect">
              <a:avLst/>
            </a:prstGeom>
            <a:noFill/>
            <a:ln w="9525">
              <a:noFill/>
              <a:miter lim="800000"/>
              <a:headEnd/>
              <a:tailEnd/>
            </a:ln>
          </p:spPr>
        </p:pic>
        <p:sp>
          <p:nvSpPr>
            <p:cNvPr id="6" name="TextBox 5"/>
            <p:cNvSpPr txBox="1"/>
            <p:nvPr/>
          </p:nvSpPr>
          <p:spPr>
            <a:xfrm>
              <a:off x="6588224" y="5301208"/>
              <a:ext cx="2160240" cy="307777"/>
            </a:xfrm>
            <a:prstGeom prst="rect">
              <a:avLst/>
            </a:prstGeom>
            <a:noFill/>
          </p:spPr>
          <p:txBody>
            <a:bodyPr wrap="square" rtlCol="0">
              <a:spAutoFit/>
            </a:bodyPr>
            <a:lstStyle/>
            <a:p>
              <a:r>
                <a:rPr lang="zh-CN" altLang="en-US" sz="1400" dirty="0" smtClean="0"/>
                <a:t>文件列表示例：</a:t>
              </a:r>
              <a:r>
                <a:rPr lang="en-US" altLang="zh-CN" sz="1400" dirty="0" err="1" smtClean="0"/>
                <a:t>design.f</a:t>
              </a:r>
              <a:endParaRPr lang="zh-CN" altLang="en-US" sz="1400" dirty="0"/>
            </a:p>
          </p:txBody>
        </p:sp>
      </p:grpSp>
      <p:grpSp>
        <p:nvGrpSpPr>
          <p:cNvPr id="12" name="组合 11"/>
          <p:cNvGrpSpPr/>
          <p:nvPr/>
        </p:nvGrpSpPr>
        <p:grpSpPr>
          <a:xfrm>
            <a:off x="5364088" y="332656"/>
            <a:ext cx="3780928" cy="1603921"/>
            <a:chOff x="4788024" y="332656"/>
            <a:chExt cx="3780928" cy="1603921"/>
          </a:xfrm>
        </p:grpSpPr>
        <p:pic>
          <p:nvPicPr>
            <p:cNvPr id="3074" name="Picture 2"/>
            <p:cNvPicPr>
              <a:picLocks noChangeAspect="1" noChangeArrowheads="1"/>
            </p:cNvPicPr>
            <p:nvPr/>
          </p:nvPicPr>
          <p:blipFill>
            <a:blip r:embed="rId3" cstate="print"/>
            <a:srcRect/>
            <a:stretch>
              <a:fillRect/>
            </a:stretch>
          </p:blipFill>
          <p:spPr bwMode="auto">
            <a:xfrm>
              <a:off x="4788024" y="332656"/>
              <a:ext cx="3780928" cy="1380339"/>
            </a:xfrm>
            <a:prstGeom prst="rect">
              <a:avLst/>
            </a:prstGeom>
            <a:noFill/>
            <a:ln w="9525">
              <a:noFill/>
              <a:miter lim="800000"/>
              <a:headEnd/>
              <a:tailEnd/>
            </a:ln>
          </p:spPr>
        </p:pic>
        <p:sp>
          <p:nvSpPr>
            <p:cNvPr id="7" name="TextBox 6"/>
            <p:cNvSpPr txBox="1"/>
            <p:nvPr/>
          </p:nvSpPr>
          <p:spPr>
            <a:xfrm>
              <a:off x="5868144" y="1628800"/>
              <a:ext cx="2160240" cy="307777"/>
            </a:xfrm>
            <a:prstGeom prst="rect">
              <a:avLst/>
            </a:prstGeom>
            <a:noFill/>
          </p:spPr>
          <p:txBody>
            <a:bodyPr wrap="square" rtlCol="0">
              <a:spAutoFit/>
            </a:bodyPr>
            <a:lstStyle/>
            <a:p>
              <a:r>
                <a:rPr lang="en-US" altLang="zh-CN" sz="1400" dirty="0" err="1" smtClean="0"/>
                <a:t>vcs</a:t>
              </a:r>
              <a:r>
                <a:rPr lang="en-US" altLang="zh-CN" sz="1400" dirty="0" smtClean="0"/>
                <a:t> </a:t>
              </a:r>
              <a:r>
                <a:rPr lang="zh-CN" altLang="en-US" sz="1400" dirty="0" smtClean="0"/>
                <a:t>编译参数</a:t>
              </a:r>
              <a:endParaRPr lang="zh-CN" altLang="en-US" sz="1400" dirty="0"/>
            </a:p>
          </p:txBody>
        </p:sp>
      </p:grpSp>
      <p:grpSp>
        <p:nvGrpSpPr>
          <p:cNvPr id="11" name="组合 10"/>
          <p:cNvGrpSpPr/>
          <p:nvPr/>
        </p:nvGrpSpPr>
        <p:grpSpPr>
          <a:xfrm>
            <a:off x="5580112" y="2473151"/>
            <a:ext cx="3456384" cy="1603921"/>
            <a:chOff x="5292080" y="2132856"/>
            <a:chExt cx="3456384" cy="1603921"/>
          </a:xfrm>
        </p:grpSpPr>
        <p:pic>
          <p:nvPicPr>
            <p:cNvPr id="8" name="Picture 2"/>
            <p:cNvPicPr>
              <a:picLocks noChangeAspect="1" noChangeArrowheads="1"/>
            </p:cNvPicPr>
            <p:nvPr/>
          </p:nvPicPr>
          <p:blipFill>
            <a:blip r:embed="rId4" cstate="print"/>
            <a:srcRect/>
            <a:stretch>
              <a:fillRect/>
            </a:stretch>
          </p:blipFill>
          <p:spPr bwMode="auto">
            <a:xfrm>
              <a:off x="5292080" y="2132856"/>
              <a:ext cx="3456384" cy="1350280"/>
            </a:xfrm>
            <a:prstGeom prst="rect">
              <a:avLst/>
            </a:prstGeom>
            <a:noFill/>
            <a:ln w="9525">
              <a:noFill/>
              <a:miter lim="800000"/>
              <a:headEnd/>
              <a:tailEnd/>
            </a:ln>
          </p:spPr>
        </p:pic>
        <p:sp>
          <p:nvSpPr>
            <p:cNvPr id="9" name="TextBox 8"/>
            <p:cNvSpPr txBox="1"/>
            <p:nvPr/>
          </p:nvSpPr>
          <p:spPr>
            <a:xfrm>
              <a:off x="5868144" y="3429000"/>
              <a:ext cx="2160240" cy="307777"/>
            </a:xfrm>
            <a:prstGeom prst="rect">
              <a:avLst/>
            </a:prstGeom>
            <a:noFill/>
          </p:spPr>
          <p:txBody>
            <a:bodyPr wrap="square" rtlCol="0">
              <a:spAutoFit/>
            </a:bodyPr>
            <a:lstStyle/>
            <a:p>
              <a:r>
                <a:rPr lang="en-US" altLang="zh-CN" sz="1400" dirty="0" err="1" smtClean="0"/>
                <a:t>vcs</a:t>
              </a:r>
              <a:r>
                <a:rPr lang="en-US" altLang="zh-CN" sz="1400" dirty="0" smtClean="0"/>
                <a:t> </a:t>
              </a:r>
              <a:r>
                <a:rPr lang="zh-CN" altLang="en-US" sz="1400" dirty="0" smtClean="0"/>
                <a:t>运行时参数</a:t>
              </a:r>
              <a:endParaRPr lang="zh-CN" altLang="en-US" sz="14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cstate="print"/>
          <a:srcRect/>
          <a:stretch>
            <a:fillRect/>
          </a:stretch>
        </p:blipFill>
        <p:spPr bwMode="auto">
          <a:xfrm>
            <a:off x="5508104" y="260648"/>
            <a:ext cx="3479393" cy="2232248"/>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VCS</a:t>
            </a:r>
            <a:r>
              <a:rPr lang="zh-CN" altLang="en-US" dirty="0" smtClean="0"/>
              <a:t>命令行使用（</a:t>
            </a:r>
            <a:r>
              <a:rPr lang="en-US" altLang="zh-CN" dirty="0" smtClean="0"/>
              <a:t>cont.)</a:t>
            </a:r>
            <a:endParaRPr lang="zh-CN" altLang="en-US" dirty="0"/>
          </a:p>
        </p:txBody>
      </p:sp>
      <p:sp>
        <p:nvSpPr>
          <p:cNvPr id="3" name="内容占位符 2"/>
          <p:cNvSpPr>
            <a:spLocks noGrp="1"/>
          </p:cNvSpPr>
          <p:nvPr>
            <p:ph idx="1"/>
          </p:nvPr>
        </p:nvSpPr>
        <p:spPr>
          <a:xfrm>
            <a:off x="457200" y="980728"/>
            <a:ext cx="4906888" cy="5328592"/>
          </a:xfrm>
        </p:spPr>
        <p:txBody>
          <a:bodyPr/>
          <a:lstStyle/>
          <a:p>
            <a:r>
              <a:rPr lang="zh-CN" altLang="en-US" sz="2000" dirty="0" smtClean="0"/>
              <a:t>如果编译有错误，根据提示修改错误</a:t>
            </a:r>
            <a:endParaRPr lang="en-US" altLang="zh-CN" sz="2000" dirty="0" smtClean="0"/>
          </a:p>
          <a:p>
            <a:r>
              <a:rPr lang="zh-CN" altLang="en-US" sz="2000" dirty="0" smtClean="0"/>
              <a:t>如果无错误，将编译生成仿真文件</a:t>
            </a:r>
            <a:r>
              <a:rPr lang="en-US" altLang="zh-CN" sz="2000" dirty="0" err="1" smtClean="0"/>
              <a:t>simv</a:t>
            </a:r>
            <a:endParaRPr lang="en-US" altLang="zh-CN" sz="2000" dirty="0" smtClean="0"/>
          </a:p>
          <a:p>
            <a:r>
              <a:rPr lang="en-US" altLang="zh-CN" sz="2000" dirty="0" smtClean="0"/>
              <a:t> </a:t>
            </a:r>
            <a:r>
              <a:rPr lang="zh-CN" altLang="en-US" sz="2000" dirty="0" smtClean="0"/>
              <a:t>运行</a:t>
            </a:r>
            <a:r>
              <a:rPr lang="en-US" altLang="zh-CN" sz="2000" dirty="0" err="1" smtClean="0"/>
              <a:t>simv</a:t>
            </a:r>
            <a:r>
              <a:rPr lang="en-US" altLang="zh-CN" sz="2000" dirty="0" smtClean="0"/>
              <a:t>  </a:t>
            </a:r>
            <a:r>
              <a:rPr lang="zh-CN" altLang="en-US" sz="2000" dirty="0" smtClean="0"/>
              <a:t>完成仿真</a:t>
            </a:r>
            <a:endParaRPr lang="en-US" altLang="zh-CN" sz="2000" dirty="0" smtClean="0"/>
          </a:p>
          <a:p>
            <a:pPr lvl="1"/>
            <a:r>
              <a:rPr lang="en-US" altLang="zh-CN" sz="1600" dirty="0" smtClean="0"/>
              <a:t>./</a:t>
            </a:r>
            <a:r>
              <a:rPr lang="en-US" altLang="zh-CN" sz="1600" dirty="0" err="1" smtClean="0"/>
              <a:t>simv</a:t>
            </a:r>
            <a:r>
              <a:rPr lang="en-US" altLang="zh-CN" sz="1600" dirty="0" smtClean="0"/>
              <a:t> [</a:t>
            </a:r>
            <a:r>
              <a:rPr lang="en-US" altLang="zh-CN" sz="1600" dirty="0" err="1" smtClean="0"/>
              <a:t>cmd</a:t>
            </a:r>
            <a:r>
              <a:rPr lang="en-US" altLang="zh-CN" sz="1600" dirty="0" smtClean="0"/>
              <a:t>-options]</a:t>
            </a:r>
          </a:p>
          <a:p>
            <a:pPr lvl="1"/>
            <a:r>
              <a:rPr lang="en-US" altLang="zh-CN" sz="1600" dirty="0" err="1" smtClean="0"/>
              <a:t>cmd</a:t>
            </a:r>
            <a:r>
              <a:rPr lang="en-US" altLang="zh-CN" sz="1600" dirty="0" smtClean="0"/>
              <a:t>-options: </a:t>
            </a:r>
            <a:r>
              <a:rPr lang="zh-CN" altLang="en-US" sz="1600" dirty="0" smtClean="0"/>
              <a:t>运行时命令行参数</a:t>
            </a:r>
            <a:endParaRPr lang="en-US" altLang="zh-CN" sz="1600" dirty="0" smtClean="0"/>
          </a:p>
          <a:p>
            <a:pPr lvl="1"/>
            <a:r>
              <a:rPr lang="zh-CN" altLang="en-US" sz="1600" dirty="0" smtClean="0"/>
              <a:t>常用运行命令行参数</a:t>
            </a:r>
            <a:endParaRPr lang="en-US" altLang="zh-CN" sz="1600" dirty="0" smtClean="0"/>
          </a:p>
          <a:p>
            <a:pPr lvl="2"/>
            <a:r>
              <a:rPr lang="en-US" altLang="zh-CN" sz="1400" dirty="0" smtClean="0"/>
              <a:t>-</a:t>
            </a:r>
            <a:r>
              <a:rPr lang="en-US" altLang="zh-CN" sz="1400" dirty="0" err="1" smtClean="0"/>
              <a:t>gui</a:t>
            </a:r>
            <a:r>
              <a:rPr lang="en-US" altLang="zh-CN" sz="1400" dirty="0" smtClean="0"/>
              <a:t>[=&lt;</a:t>
            </a:r>
            <a:r>
              <a:rPr lang="en-US" altLang="zh-CN" sz="1400" dirty="0" err="1" smtClean="0"/>
              <a:t>dve|verdi</a:t>
            </a:r>
            <a:r>
              <a:rPr lang="en-US" altLang="zh-CN" sz="1400" dirty="0" smtClean="0"/>
              <a:t>&gt;]:  </a:t>
            </a:r>
            <a:r>
              <a:rPr lang="zh-CN" altLang="en-US" sz="1400" dirty="0" smtClean="0"/>
              <a:t>以</a:t>
            </a:r>
            <a:r>
              <a:rPr lang="en-US" altLang="zh-CN" sz="1400" dirty="0" smtClean="0"/>
              <a:t>GUI </a:t>
            </a:r>
            <a:r>
              <a:rPr lang="zh-CN" altLang="en-US" sz="1400" dirty="0" smtClean="0"/>
              <a:t>形式运行，可支持</a:t>
            </a:r>
            <a:r>
              <a:rPr lang="en-US" altLang="zh-CN" sz="1400" dirty="0" err="1" smtClean="0"/>
              <a:t>dve</a:t>
            </a:r>
            <a:r>
              <a:rPr lang="en-US" altLang="zh-CN" sz="1400" dirty="0" smtClean="0"/>
              <a:t>/</a:t>
            </a:r>
            <a:r>
              <a:rPr lang="en-US" altLang="zh-CN" sz="1400" dirty="0" err="1" smtClean="0"/>
              <a:t>verdi</a:t>
            </a:r>
            <a:endParaRPr lang="en-US" altLang="zh-CN" sz="1400" dirty="0" smtClean="0"/>
          </a:p>
          <a:p>
            <a:pPr lvl="2"/>
            <a:endParaRPr lang="en-US" altLang="zh-CN" sz="1400" dirty="0" smtClean="0"/>
          </a:p>
          <a:p>
            <a:pPr lvl="2"/>
            <a:endParaRPr lang="zh-CN" altLang="en-US" sz="1400" dirty="0"/>
          </a:p>
        </p:txBody>
      </p:sp>
      <p:pic>
        <p:nvPicPr>
          <p:cNvPr id="35844" name="Picture 4"/>
          <p:cNvPicPr>
            <a:picLocks noChangeAspect="1" noChangeArrowheads="1"/>
          </p:cNvPicPr>
          <p:nvPr/>
        </p:nvPicPr>
        <p:blipFill>
          <a:blip r:embed="rId3" cstate="print"/>
          <a:srcRect/>
          <a:stretch>
            <a:fillRect/>
          </a:stretch>
        </p:blipFill>
        <p:spPr bwMode="auto">
          <a:xfrm>
            <a:off x="5364088" y="2780928"/>
            <a:ext cx="3430664" cy="3707879"/>
          </a:xfrm>
          <a:prstGeom prst="rect">
            <a:avLst/>
          </a:prstGeom>
          <a:noFill/>
          <a:ln w="9525">
            <a:noFill/>
            <a:miter lim="800000"/>
            <a:headEnd/>
            <a:tailEnd/>
          </a:ln>
        </p:spPr>
      </p:pic>
      <p:grpSp>
        <p:nvGrpSpPr>
          <p:cNvPr id="7" name="组合 6"/>
          <p:cNvGrpSpPr/>
          <p:nvPr/>
        </p:nvGrpSpPr>
        <p:grpSpPr>
          <a:xfrm>
            <a:off x="323528" y="3481263"/>
            <a:ext cx="3456384" cy="1603921"/>
            <a:chOff x="5292080" y="2132856"/>
            <a:chExt cx="3456384" cy="1603921"/>
          </a:xfrm>
        </p:grpSpPr>
        <p:pic>
          <p:nvPicPr>
            <p:cNvPr id="8" name="Picture 2"/>
            <p:cNvPicPr>
              <a:picLocks noChangeAspect="1" noChangeArrowheads="1"/>
            </p:cNvPicPr>
            <p:nvPr/>
          </p:nvPicPr>
          <p:blipFill>
            <a:blip r:embed="rId4" cstate="print"/>
            <a:srcRect/>
            <a:stretch>
              <a:fillRect/>
            </a:stretch>
          </p:blipFill>
          <p:spPr bwMode="auto">
            <a:xfrm>
              <a:off x="5292080" y="2132856"/>
              <a:ext cx="3456384" cy="1350280"/>
            </a:xfrm>
            <a:prstGeom prst="rect">
              <a:avLst/>
            </a:prstGeom>
            <a:noFill/>
            <a:ln w="9525">
              <a:noFill/>
              <a:miter lim="800000"/>
              <a:headEnd/>
              <a:tailEnd/>
            </a:ln>
          </p:spPr>
        </p:pic>
        <p:sp>
          <p:nvSpPr>
            <p:cNvPr id="9" name="TextBox 8"/>
            <p:cNvSpPr txBox="1"/>
            <p:nvPr/>
          </p:nvSpPr>
          <p:spPr>
            <a:xfrm>
              <a:off x="5868144" y="3429000"/>
              <a:ext cx="2160240" cy="307777"/>
            </a:xfrm>
            <a:prstGeom prst="rect">
              <a:avLst/>
            </a:prstGeom>
            <a:noFill/>
          </p:spPr>
          <p:txBody>
            <a:bodyPr wrap="square" rtlCol="0">
              <a:spAutoFit/>
            </a:bodyPr>
            <a:lstStyle/>
            <a:p>
              <a:r>
                <a:rPr lang="en-US" altLang="zh-CN" sz="1400" dirty="0" err="1" smtClean="0"/>
                <a:t>vcs</a:t>
              </a:r>
              <a:r>
                <a:rPr lang="en-US" altLang="zh-CN" sz="1400" dirty="0" smtClean="0"/>
                <a:t> </a:t>
              </a:r>
              <a:r>
                <a:rPr lang="zh-CN" altLang="en-US" sz="1400" dirty="0" smtClean="0"/>
                <a:t>运行时参数</a:t>
              </a:r>
              <a:endParaRPr lang="zh-CN" altLang="en-US" sz="1400" dirty="0"/>
            </a:p>
          </p:txBody>
        </p:sp>
      </p:grpSp>
      <p:pic>
        <p:nvPicPr>
          <p:cNvPr id="35845" name="Picture 5"/>
          <p:cNvPicPr>
            <a:picLocks noChangeAspect="1" noChangeArrowheads="1"/>
          </p:cNvPicPr>
          <p:nvPr/>
        </p:nvPicPr>
        <p:blipFill>
          <a:blip r:embed="rId5" cstate="print"/>
          <a:srcRect/>
          <a:stretch>
            <a:fillRect/>
          </a:stretch>
        </p:blipFill>
        <p:spPr bwMode="auto">
          <a:xfrm>
            <a:off x="0" y="5157192"/>
            <a:ext cx="5569247" cy="1303987"/>
          </a:xfrm>
          <a:prstGeom prst="rect">
            <a:avLst/>
          </a:prstGeom>
          <a:noFill/>
          <a:ln w="9525">
            <a:noFill/>
            <a:miter lim="800000"/>
            <a:headEnd/>
            <a:tailEnd/>
          </a:ln>
        </p:spPr>
      </p:pic>
      <p:sp>
        <p:nvSpPr>
          <p:cNvPr id="11" name="TextBox 10"/>
          <p:cNvSpPr txBox="1"/>
          <p:nvPr/>
        </p:nvSpPr>
        <p:spPr>
          <a:xfrm>
            <a:off x="1403648" y="6453336"/>
            <a:ext cx="2160240" cy="307777"/>
          </a:xfrm>
          <a:prstGeom prst="rect">
            <a:avLst/>
          </a:prstGeom>
          <a:noFill/>
        </p:spPr>
        <p:txBody>
          <a:bodyPr wrap="square" rtlCol="0">
            <a:spAutoFit/>
          </a:bodyPr>
          <a:lstStyle/>
          <a:p>
            <a:r>
              <a:rPr lang="en-US" altLang="zh-CN" sz="1400" dirty="0" err="1" smtClean="0"/>
              <a:t>simv</a:t>
            </a:r>
            <a:r>
              <a:rPr lang="en-US" altLang="zh-CN" sz="1400" dirty="0" smtClean="0"/>
              <a:t>  </a:t>
            </a:r>
            <a:r>
              <a:rPr lang="zh-CN" altLang="en-US" sz="1400" dirty="0" smtClean="0"/>
              <a:t>运行结果</a:t>
            </a:r>
            <a:endParaRPr lang="zh-CN" altLang="en-US" sz="1400" dirty="0"/>
          </a:p>
        </p:txBody>
      </p:sp>
      <p:sp>
        <p:nvSpPr>
          <p:cNvPr id="12" name="TextBox 11"/>
          <p:cNvSpPr txBox="1"/>
          <p:nvPr/>
        </p:nvSpPr>
        <p:spPr>
          <a:xfrm>
            <a:off x="5868144" y="2420888"/>
            <a:ext cx="2160240" cy="307777"/>
          </a:xfrm>
          <a:prstGeom prst="rect">
            <a:avLst/>
          </a:prstGeom>
          <a:noFill/>
        </p:spPr>
        <p:txBody>
          <a:bodyPr wrap="square" rtlCol="0">
            <a:spAutoFit/>
          </a:bodyPr>
          <a:lstStyle/>
          <a:p>
            <a:r>
              <a:rPr lang="zh-CN" altLang="en-US" sz="1400" dirty="0" smtClean="0"/>
              <a:t>编译错误提示示例</a:t>
            </a:r>
            <a:endParaRPr lang="zh-CN" altLang="en-US" sz="1400" dirty="0"/>
          </a:p>
        </p:txBody>
      </p:sp>
      <p:sp>
        <p:nvSpPr>
          <p:cNvPr id="13" name="TextBox 12"/>
          <p:cNvSpPr txBox="1"/>
          <p:nvPr/>
        </p:nvSpPr>
        <p:spPr>
          <a:xfrm>
            <a:off x="6372200" y="6550223"/>
            <a:ext cx="2160240" cy="307777"/>
          </a:xfrm>
          <a:prstGeom prst="rect">
            <a:avLst/>
          </a:prstGeom>
          <a:noFill/>
        </p:spPr>
        <p:txBody>
          <a:bodyPr wrap="square" rtlCol="0">
            <a:spAutoFit/>
          </a:bodyPr>
          <a:lstStyle/>
          <a:p>
            <a:r>
              <a:rPr lang="zh-CN" altLang="en-US" sz="1400" dirty="0" smtClean="0"/>
              <a:t>正常编译示例</a:t>
            </a:r>
            <a:endParaRPr lang="zh-CN" alt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命令行仿真</a:t>
            </a:r>
            <a:endParaRPr lang="zh-CN" altLang="en-US" dirty="0"/>
          </a:p>
        </p:txBody>
      </p:sp>
      <p:sp>
        <p:nvSpPr>
          <p:cNvPr id="3" name="内容占位符 2"/>
          <p:cNvSpPr>
            <a:spLocks noGrp="1"/>
          </p:cNvSpPr>
          <p:nvPr>
            <p:ph idx="1"/>
          </p:nvPr>
        </p:nvSpPr>
        <p:spPr/>
        <p:txBody>
          <a:bodyPr/>
          <a:lstStyle/>
          <a:p>
            <a:r>
              <a:rPr lang="zh-CN" altLang="en-US" sz="2000" dirty="0" smtClean="0"/>
              <a:t>命令行仿真</a:t>
            </a:r>
            <a:endParaRPr lang="en-US" altLang="zh-CN" sz="2000" dirty="0" smtClean="0"/>
          </a:p>
          <a:p>
            <a:pPr lvl="1"/>
            <a:r>
              <a:rPr lang="zh-CN" altLang="en-US" sz="1800" dirty="0" smtClean="0"/>
              <a:t>适应批量</a:t>
            </a:r>
            <a:r>
              <a:rPr lang="en-US" altLang="zh-CN" sz="1800" dirty="0" smtClean="0"/>
              <a:t>/</a:t>
            </a:r>
            <a:r>
              <a:rPr lang="zh-CN" altLang="en-US" sz="1800" dirty="0" smtClean="0"/>
              <a:t>后台并行自动处理效率高</a:t>
            </a:r>
            <a:endParaRPr lang="en-US" altLang="zh-CN" sz="1800" dirty="0" smtClean="0"/>
          </a:p>
          <a:p>
            <a:pPr lvl="1"/>
            <a:r>
              <a:rPr lang="zh-CN" altLang="en-US" sz="1800" dirty="0" smtClean="0"/>
              <a:t>相对</a:t>
            </a:r>
            <a:r>
              <a:rPr lang="en-US" altLang="zh-CN" sz="1800" dirty="0" smtClean="0"/>
              <a:t>GUI</a:t>
            </a:r>
            <a:r>
              <a:rPr lang="zh-CN" altLang="en-US" sz="1800" dirty="0" smtClean="0"/>
              <a:t>，具有更高级的功能和控制项</a:t>
            </a:r>
            <a:endParaRPr lang="en-US" altLang="zh-CN" sz="1800" dirty="0" smtClean="0"/>
          </a:p>
          <a:p>
            <a:pPr lvl="1"/>
            <a:r>
              <a:rPr lang="zh-CN" altLang="en-US" sz="1800" dirty="0" smtClean="0"/>
              <a:t>命令行有交互式和运行到中止的工作模式</a:t>
            </a:r>
            <a:endParaRPr lang="en-US" altLang="zh-CN" sz="1800" dirty="0" smtClean="0"/>
          </a:p>
          <a:p>
            <a:pPr lvl="1"/>
            <a:r>
              <a:rPr lang="zh-CN" altLang="en-US" sz="1800" dirty="0" smtClean="0"/>
              <a:t>在人机交互上相对</a:t>
            </a:r>
            <a:r>
              <a:rPr lang="en-US" altLang="zh-CN" sz="1800" dirty="0" smtClean="0"/>
              <a:t>GUI</a:t>
            </a:r>
            <a:r>
              <a:rPr lang="zh-CN" altLang="en-US" sz="1800" dirty="0" smtClean="0"/>
              <a:t>相对欠缺</a:t>
            </a:r>
            <a:endParaRPr lang="en-US" altLang="zh-CN" sz="1800" dirty="0" smtClean="0"/>
          </a:p>
          <a:p>
            <a:pPr lvl="2"/>
            <a:r>
              <a:rPr lang="zh-CN" altLang="en-US" sz="1600" dirty="0" smtClean="0"/>
              <a:t>交互式命令行功能更强大，但对初学者不友好</a:t>
            </a:r>
            <a:endParaRPr lang="en-US" altLang="zh-CN" sz="1600" dirty="0" smtClean="0"/>
          </a:p>
          <a:p>
            <a:pPr lvl="2"/>
            <a:r>
              <a:rPr lang="zh-CN" altLang="en-US" sz="1600" dirty="0" smtClean="0"/>
              <a:t>缺乏波形查看能力</a:t>
            </a:r>
            <a:endParaRPr lang="en-US" altLang="zh-CN" sz="1600" dirty="0" smtClean="0"/>
          </a:p>
          <a:p>
            <a:pPr lvl="1"/>
            <a:r>
              <a:rPr lang="zh-CN" altLang="en-US" sz="1800" dirty="0" smtClean="0"/>
              <a:t>较依赖于</a:t>
            </a:r>
            <a:r>
              <a:rPr lang="en-US" altLang="zh-CN" sz="1800" dirty="0" smtClean="0"/>
              <a:t>Log</a:t>
            </a:r>
            <a:r>
              <a:rPr lang="zh-CN" altLang="en-US" sz="1800" dirty="0" smtClean="0"/>
              <a:t>或高级</a:t>
            </a:r>
            <a:r>
              <a:rPr lang="en-US" altLang="zh-CN" sz="1800" dirty="0" smtClean="0"/>
              <a:t>TB</a:t>
            </a:r>
            <a:r>
              <a:rPr lang="zh-CN" altLang="en-US" sz="1800" dirty="0" smtClean="0"/>
              <a:t>结构（自检测）</a:t>
            </a:r>
            <a:endParaRPr lang="en-US" altLang="zh-CN" sz="1800" dirty="0" smtClean="0"/>
          </a:p>
          <a:p>
            <a:pPr lvl="2"/>
            <a:r>
              <a:rPr lang="en-US" altLang="zh-CN" sz="1600" dirty="0" smtClean="0"/>
              <a:t>$display/$monitor </a:t>
            </a:r>
            <a:r>
              <a:rPr lang="zh-CN" altLang="en-US" sz="1600" dirty="0" smtClean="0"/>
              <a:t>等形成</a:t>
            </a:r>
            <a:r>
              <a:rPr lang="en-US" altLang="zh-CN" sz="1600" dirty="0" smtClean="0"/>
              <a:t>Log</a:t>
            </a:r>
            <a:r>
              <a:rPr lang="zh-CN" altLang="en-US" sz="1600" dirty="0" smtClean="0"/>
              <a:t>。</a:t>
            </a:r>
            <a:endParaRPr lang="en-US" altLang="zh-CN" sz="1600" dirty="0" smtClean="0"/>
          </a:p>
          <a:p>
            <a:pPr lvl="3"/>
            <a:r>
              <a:rPr lang="zh-CN" altLang="en-US" sz="1400" dirty="0" smtClean="0"/>
              <a:t>执行</a:t>
            </a:r>
            <a:r>
              <a:rPr lang="en-US" altLang="zh-CN" sz="1400" dirty="0" smtClean="0"/>
              <a:t>$display</a:t>
            </a:r>
            <a:r>
              <a:rPr lang="zh-CN" altLang="en-US" sz="1400" dirty="0" smtClean="0"/>
              <a:t>任务时</a:t>
            </a:r>
            <a:r>
              <a:rPr lang="en-US" altLang="zh-CN" sz="1400" dirty="0" smtClean="0"/>
              <a:t>,</a:t>
            </a:r>
            <a:r>
              <a:rPr lang="zh-CN" altLang="en-US" sz="1400" dirty="0" smtClean="0"/>
              <a:t>它将执行该语句时被观测信号的当前数值显示在屏幕上</a:t>
            </a:r>
            <a:r>
              <a:rPr lang="en-US" altLang="zh-CN" sz="1400" dirty="0" smtClean="0"/>
              <a:t>;</a:t>
            </a:r>
            <a:r>
              <a:rPr lang="zh-CN" altLang="en-US" sz="1400" dirty="0" smtClean="0"/>
              <a:t>对于</a:t>
            </a:r>
            <a:r>
              <a:rPr lang="en-US" altLang="zh-CN" sz="1400" dirty="0" smtClean="0"/>
              <a:t>monitor,</a:t>
            </a:r>
            <a:r>
              <a:rPr lang="zh-CN" altLang="en-US" sz="1400" dirty="0" smtClean="0"/>
              <a:t>仅当它监视的信号数值发生变化时才在屏幕上显示它的信号数值</a:t>
            </a:r>
            <a:r>
              <a:rPr lang="en-US" altLang="zh-CN" sz="1400" dirty="0" smtClean="0"/>
              <a:t>,</a:t>
            </a:r>
            <a:r>
              <a:rPr lang="zh-CN" altLang="en-US" sz="1400" dirty="0" smtClean="0"/>
              <a:t>如下面的例子所示</a:t>
            </a:r>
          </a:p>
          <a:p>
            <a:pPr lvl="2"/>
            <a:r>
              <a:rPr lang="zh-CN" altLang="en-US" sz="1600" dirty="0" smtClean="0"/>
              <a:t>形成文本文件输出</a:t>
            </a:r>
            <a:endParaRPr lang="en-US" altLang="zh-CN" sz="1600" dirty="0" smtClean="0"/>
          </a:p>
          <a:p>
            <a:pPr lvl="3"/>
            <a:r>
              <a:rPr lang="en-US" altLang="zh-CN" sz="1400" dirty="0" smtClean="0"/>
              <a:t>$</a:t>
            </a:r>
            <a:r>
              <a:rPr lang="en-US" altLang="zh-CN" sz="1400" dirty="0" err="1" smtClean="0"/>
              <a:t>fopen</a:t>
            </a:r>
            <a:r>
              <a:rPr lang="en-US" altLang="zh-CN" sz="1400" dirty="0" smtClean="0"/>
              <a:t> </a:t>
            </a:r>
            <a:r>
              <a:rPr lang="zh-CN" altLang="en-US" sz="1400" dirty="0" smtClean="0"/>
              <a:t>，</a:t>
            </a:r>
            <a:r>
              <a:rPr lang="en-US" altLang="zh-CN" sz="1400" dirty="0" smtClean="0"/>
              <a:t>$write</a:t>
            </a:r>
            <a:r>
              <a:rPr lang="zh-CN" altLang="en-US" sz="1400" dirty="0" smtClean="0"/>
              <a:t>等系统调用</a:t>
            </a:r>
            <a:endParaRPr lang="en-US" altLang="zh-CN" sz="1400" dirty="0" smtClean="0"/>
          </a:p>
          <a:p>
            <a:pPr lvl="2"/>
            <a:r>
              <a:rPr lang="zh-CN" altLang="en-US" sz="1600" dirty="0" smtClean="0"/>
              <a:t>按需</a:t>
            </a:r>
            <a:r>
              <a:rPr lang="en-US" altLang="zh-CN" sz="1600" dirty="0" smtClean="0"/>
              <a:t>Dump</a:t>
            </a:r>
            <a:r>
              <a:rPr lang="zh-CN" altLang="en-US" sz="1600" dirty="0" smtClean="0"/>
              <a:t>波形文件输出</a:t>
            </a:r>
            <a:r>
              <a:rPr lang="en-US" altLang="zh-CN" sz="1600" dirty="0" smtClean="0"/>
              <a:t>,</a:t>
            </a:r>
            <a:r>
              <a:rPr lang="zh-CN" altLang="en-US" sz="1600" dirty="0" smtClean="0"/>
              <a:t>方便后期</a:t>
            </a:r>
            <a:r>
              <a:rPr lang="en-US" altLang="zh-CN" sz="1600" dirty="0" smtClean="0"/>
              <a:t>Debug</a:t>
            </a:r>
            <a:r>
              <a:rPr lang="zh-CN" altLang="en-US" sz="1600" dirty="0" smtClean="0"/>
              <a:t>。</a:t>
            </a:r>
            <a:endParaRPr lang="en-US" altLang="zh-CN" sz="1600" dirty="0" smtClean="0"/>
          </a:p>
          <a:p>
            <a:pPr lvl="2"/>
            <a:r>
              <a:rPr lang="zh-CN" altLang="en-US" sz="1600" dirty="0" smtClean="0"/>
              <a:t>资深用户一般使用命令行跑，根据</a:t>
            </a:r>
            <a:r>
              <a:rPr lang="en-US" altLang="zh-CN" sz="1600" dirty="0" smtClean="0"/>
              <a:t>TB</a:t>
            </a:r>
            <a:r>
              <a:rPr lang="zh-CN" altLang="en-US" sz="1600" dirty="0" smtClean="0"/>
              <a:t>给出的</a:t>
            </a:r>
            <a:r>
              <a:rPr lang="en-US" altLang="zh-CN" sz="1600" dirty="0" smtClean="0"/>
              <a:t>PASS/FAIL</a:t>
            </a:r>
            <a:r>
              <a:rPr lang="zh-CN" altLang="en-US" sz="1600" dirty="0" smtClean="0"/>
              <a:t>信息，再确定是否需要要</a:t>
            </a:r>
            <a:r>
              <a:rPr lang="en-US" altLang="zh-CN" sz="1600" dirty="0" smtClean="0"/>
              <a:t>DUMP</a:t>
            </a:r>
            <a:r>
              <a:rPr lang="zh-CN" altLang="en-US" sz="1600" dirty="0" smtClean="0"/>
              <a:t>波形和使用</a:t>
            </a:r>
            <a:r>
              <a:rPr lang="en-US" altLang="zh-CN" sz="1600" dirty="0" smtClean="0"/>
              <a:t>GUI</a:t>
            </a:r>
            <a:r>
              <a:rPr lang="zh-CN" altLang="en-US" sz="1600" dirty="0" smtClean="0"/>
              <a:t>。</a:t>
            </a:r>
            <a:endParaRPr lang="en-US" altLang="zh-CN" sz="1600" dirty="0" smtClean="0"/>
          </a:p>
          <a:p>
            <a:pPr lvl="1"/>
            <a:r>
              <a:rPr lang="zh-CN" altLang="en-US" sz="1600" dirty="0" smtClean="0"/>
              <a:t>配合脚本</a:t>
            </a:r>
            <a:r>
              <a:rPr lang="en-US" altLang="zh-CN" sz="1600" dirty="0" smtClean="0"/>
              <a:t>/</a:t>
            </a:r>
            <a:r>
              <a:rPr lang="en-US" altLang="zh-CN" sz="1600" dirty="0" err="1" smtClean="0"/>
              <a:t>Makefile</a:t>
            </a:r>
            <a:r>
              <a:rPr lang="zh-CN" altLang="en-US" sz="1600" dirty="0" smtClean="0"/>
              <a:t>使用</a:t>
            </a:r>
            <a:endParaRPr lang="en-US" altLang="zh-CN" sz="1600"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按需</a:t>
            </a:r>
            <a:r>
              <a:rPr lang="en-US" altLang="zh-CN" dirty="0" smtClean="0"/>
              <a:t>Dump</a:t>
            </a:r>
            <a:r>
              <a:rPr lang="zh-CN" altLang="en-US" dirty="0" smtClean="0"/>
              <a:t>波形文件输出</a:t>
            </a:r>
            <a:endParaRPr lang="zh-CN" altLang="en-US" dirty="0"/>
          </a:p>
        </p:txBody>
      </p:sp>
      <p:sp>
        <p:nvSpPr>
          <p:cNvPr id="3" name="内容占位符 2"/>
          <p:cNvSpPr>
            <a:spLocks noGrp="1"/>
          </p:cNvSpPr>
          <p:nvPr>
            <p:ph idx="1"/>
          </p:nvPr>
        </p:nvSpPr>
        <p:spPr>
          <a:xfrm>
            <a:off x="457200" y="980728"/>
            <a:ext cx="4114800" cy="5328592"/>
          </a:xfrm>
        </p:spPr>
        <p:txBody>
          <a:bodyPr/>
          <a:lstStyle/>
          <a:p>
            <a:r>
              <a:rPr lang="zh-CN" altLang="en-US" sz="1800" dirty="0" smtClean="0"/>
              <a:t>标准</a:t>
            </a:r>
            <a:r>
              <a:rPr lang="en-US" altLang="zh-CN" sz="1800" dirty="0" smtClean="0"/>
              <a:t>DUMP</a:t>
            </a:r>
            <a:r>
              <a:rPr lang="zh-CN" altLang="en-US" sz="1800" dirty="0" smtClean="0"/>
              <a:t>波形函数</a:t>
            </a:r>
            <a:endParaRPr lang="en-US" altLang="zh-CN" sz="1800" dirty="0" smtClean="0"/>
          </a:p>
          <a:p>
            <a:pPr lvl="1"/>
            <a:r>
              <a:rPr lang="en-US" altLang="zh-CN" sz="1600" dirty="0" smtClean="0"/>
              <a:t>Dump </a:t>
            </a:r>
            <a:r>
              <a:rPr lang="zh-CN" altLang="en-US" sz="1600" dirty="0" smtClean="0"/>
              <a:t>系列系统函数，可以生成标准的</a:t>
            </a:r>
            <a:r>
              <a:rPr lang="en-US" altLang="zh-CN" sz="1600" dirty="0" smtClean="0"/>
              <a:t>VCD</a:t>
            </a:r>
            <a:r>
              <a:rPr lang="zh-CN" altLang="en-US" sz="1600" dirty="0" smtClean="0"/>
              <a:t>文件，并可以控制输出文件名称路径，捕捉哪些</a:t>
            </a:r>
            <a:r>
              <a:rPr lang="en-US" altLang="zh-CN" sz="1600" dirty="0" smtClean="0"/>
              <a:t>Scope</a:t>
            </a:r>
            <a:r>
              <a:rPr lang="zh-CN" altLang="en-US" sz="1600" dirty="0" smtClean="0"/>
              <a:t>，的哪些信号，何时开始捕捉波形等</a:t>
            </a:r>
            <a:endParaRPr lang="en-US" altLang="zh-CN" sz="1600" dirty="0" smtClean="0"/>
          </a:p>
          <a:p>
            <a:pPr lvl="2"/>
            <a:r>
              <a:rPr lang="en-US" altLang="zh-CN" sz="1400" dirty="0" smtClean="0"/>
              <a:t>$</a:t>
            </a:r>
            <a:r>
              <a:rPr lang="en-US" altLang="zh-CN" sz="1400" dirty="0" err="1" smtClean="0"/>
              <a:t>dumpfile</a:t>
            </a:r>
            <a:r>
              <a:rPr lang="en-US" altLang="zh-CN" sz="1400" dirty="0" smtClean="0"/>
              <a:t> ,$</a:t>
            </a:r>
            <a:r>
              <a:rPr lang="en-US" altLang="zh-CN" sz="1400" dirty="0" err="1" smtClean="0"/>
              <a:t>dumpvars</a:t>
            </a:r>
            <a:r>
              <a:rPr lang="en-US" altLang="zh-CN" sz="1400" dirty="0" smtClean="0"/>
              <a:t> ,$</a:t>
            </a:r>
            <a:r>
              <a:rPr lang="en-US" altLang="zh-CN" sz="1400" dirty="0" err="1" smtClean="0"/>
              <a:t>dumpoff</a:t>
            </a:r>
            <a:r>
              <a:rPr lang="en-US" altLang="zh-CN" sz="1400" dirty="0" smtClean="0"/>
              <a:t> ,$</a:t>
            </a:r>
            <a:r>
              <a:rPr lang="en-US" altLang="zh-CN" sz="1400" dirty="0" err="1" smtClean="0"/>
              <a:t>dumpon</a:t>
            </a:r>
            <a:r>
              <a:rPr lang="zh-CN" altLang="en-US" sz="1400" dirty="0" smtClean="0"/>
              <a:t>，</a:t>
            </a:r>
            <a:r>
              <a:rPr lang="en-US" altLang="zh-CN" sz="1400" dirty="0" smtClean="0"/>
              <a:t>$</a:t>
            </a:r>
            <a:r>
              <a:rPr lang="en-US" altLang="zh-CN" sz="1400" dirty="0" err="1" smtClean="0"/>
              <a:t>dumpall</a:t>
            </a:r>
            <a:r>
              <a:rPr lang="en-US" altLang="zh-CN" sz="1400" dirty="0" smtClean="0"/>
              <a:t> $</a:t>
            </a:r>
            <a:r>
              <a:rPr lang="en-US" altLang="zh-CN" sz="1400" dirty="0" err="1" smtClean="0"/>
              <a:t>dumplimit</a:t>
            </a:r>
            <a:r>
              <a:rPr lang="en-US" altLang="zh-CN" sz="1400" dirty="0" smtClean="0"/>
              <a:t> $</a:t>
            </a:r>
            <a:r>
              <a:rPr lang="en-US" altLang="zh-CN" sz="1400" dirty="0" err="1" smtClean="0"/>
              <a:t>dumpflush</a:t>
            </a:r>
            <a:endParaRPr lang="en-US" altLang="zh-CN" sz="1400" dirty="0" smtClean="0"/>
          </a:p>
          <a:p>
            <a:pPr lvl="1"/>
            <a:r>
              <a:rPr lang="zh-CN" altLang="en-US" sz="1600" dirty="0" smtClean="0"/>
              <a:t>例如：</a:t>
            </a:r>
            <a:endParaRPr lang="en-US" altLang="zh-CN" sz="1600" dirty="0" smtClean="0"/>
          </a:p>
          <a:p>
            <a:pPr lvl="2"/>
            <a:r>
              <a:rPr lang="zh-CN" altLang="en-US" sz="1400" dirty="0" smtClean="0"/>
              <a:t>使用</a:t>
            </a:r>
            <a:r>
              <a:rPr lang="en-US" altLang="zh-CN" sz="1400" dirty="0" smtClean="0"/>
              <a:t>$</a:t>
            </a:r>
            <a:r>
              <a:rPr lang="en-US" altLang="zh-CN" sz="1400" dirty="0" err="1" smtClean="0"/>
              <a:t>dumpfile</a:t>
            </a:r>
            <a:r>
              <a:rPr lang="en-US" altLang="zh-CN" sz="1400" dirty="0" smtClean="0"/>
              <a:t> </a:t>
            </a:r>
            <a:r>
              <a:rPr lang="zh-CN" altLang="en-US" sz="1400" dirty="0" smtClean="0"/>
              <a:t>选择生成的波形文件</a:t>
            </a:r>
            <a:endParaRPr lang="en-US" altLang="zh-CN" sz="1400" dirty="0" smtClean="0"/>
          </a:p>
          <a:p>
            <a:pPr lvl="2"/>
            <a:r>
              <a:rPr lang="zh-CN" altLang="en-US" sz="1400" dirty="0" smtClean="0"/>
              <a:t>使用</a:t>
            </a:r>
            <a:r>
              <a:rPr lang="en-US" altLang="zh-CN" sz="1400" dirty="0" smtClean="0"/>
              <a:t>$</a:t>
            </a:r>
            <a:r>
              <a:rPr lang="en-US" altLang="zh-CN" sz="1400" dirty="0" err="1" smtClean="0"/>
              <a:t>dumpvars</a:t>
            </a:r>
            <a:r>
              <a:rPr lang="en-US" altLang="zh-CN" sz="1400" dirty="0" smtClean="0"/>
              <a:t> </a:t>
            </a:r>
            <a:r>
              <a:rPr lang="zh-CN" altLang="en-US" sz="1400" dirty="0" smtClean="0"/>
              <a:t>控制</a:t>
            </a:r>
            <a:r>
              <a:rPr lang="en-US" altLang="zh-CN" sz="1400" dirty="0" smtClean="0"/>
              <a:t>Dump</a:t>
            </a:r>
            <a:r>
              <a:rPr lang="zh-CN" altLang="en-US" sz="1400" dirty="0" smtClean="0"/>
              <a:t>哪些波形</a:t>
            </a:r>
            <a:endParaRPr lang="en-US" altLang="zh-CN" sz="1400" dirty="0" smtClean="0"/>
          </a:p>
          <a:p>
            <a:pPr lvl="1"/>
            <a:r>
              <a:rPr lang="zh-CN" altLang="en-US" sz="1600" dirty="0" smtClean="0"/>
              <a:t>非标准的波形格式有自己的特殊系统命令</a:t>
            </a:r>
            <a:r>
              <a:rPr lang="en-US" altLang="zh-CN" sz="1600" dirty="0" smtClean="0"/>
              <a:t>, </a:t>
            </a:r>
            <a:r>
              <a:rPr lang="zh-CN" altLang="en-US" sz="1600" dirty="0" smtClean="0"/>
              <a:t>依赖于特殊仿真工具，或</a:t>
            </a:r>
            <a:r>
              <a:rPr lang="en-US" altLang="zh-CN" sz="1600" dirty="0" smtClean="0"/>
              <a:t>PLI</a:t>
            </a:r>
          </a:p>
          <a:p>
            <a:pPr lvl="2"/>
            <a:r>
              <a:rPr lang="en-US" altLang="zh-CN" sz="1400" dirty="0" smtClean="0"/>
              <a:t>VCDPLUS:   $</a:t>
            </a:r>
            <a:r>
              <a:rPr lang="en-US" altLang="zh-CN" sz="1400" dirty="0" err="1" smtClean="0"/>
              <a:t>vcdplusfile</a:t>
            </a:r>
            <a:r>
              <a:rPr lang="en-US" altLang="zh-CN" sz="1400" dirty="0" smtClean="0"/>
              <a:t>  (DVE)</a:t>
            </a:r>
          </a:p>
          <a:p>
            <a:pPr lvl="2"/>
            <a:r>
              <a:rPr lang="en-US" altLang="zh-CN" sz="1400" dirty="0" smtClean="0"/>
              <a:t>FSDB:  $</a:t>
            </a:r>
            <a:r>
              <a:rPr lang="en-US" altLang="zh-CN" sz="1400" dirty="0" err="1" smtClean="0"/>
              <a:t>fsdbdumpfile</a:t>
            </a:r>
            <a:r>
              <a:rPr lang="en-US" altLang="zh-CN" sz="1400" dirty="0" smtClean="0"/>
              <a:t>    (</a:t>
            </a:r>
            <a:r>
              <a:rPr lang="en-US" altLang="zh-CN" sz="1400" dirty="0" err="1" smtClean="0"/>
              <a:t>verdi</a:t>
            </a:r>
            <a:r>
              <a:rPr lang="en-US" altLang="zh-CN" sz="1400" dirty="0" smtClean="0"/>
              <a:t>)</a:t>
            </a:r>
          </a:p>
          <a:p>
            <a:pPr lvl="3"/>
            <a:r>
              <a:rPr lang="zh-CN" altLang="en-US" sz="1200" dirty="0" smtClean="0"/>
              <a:t>用</a:t>
            </a:r>
            <a:r>
              <a:rPr lang="en-US" altLang="zh-CN" sz="1200" dirty="0" smtClean="0"/>
              <a:t>PLI</a:t>
            </a:r>
            <a:r>
              <a:rPr lang="zh-CN" altLang="en-US" sz="1200" dirty="0" smtClean="0"/>
              <a:t>可以嵌入到其他仿真工具</a:t>
            </a:r>
            <a:endParaRPr lang="en-US" altLang="zh-CN" sz="1200" dirty="0" smtClean="0"/>
          </a:p>
          <a:p>
            <a:r>
              <a:rPr lang="en-US" altLang="zh-CN" sz="1800" dirty="0" smtClean="0"/>
              <a:t>Dump</a:t>
            </a:r>
            <a:r>
              <a:rPr lang="zh-CN" altLang="en-US" sz="1800" dirty="0" smtClean="0"/>
              <a:t>出来的波形可以后期使用</a:t>
            </a:r>
            <a:r>
              <a:rPr lang="en-US" altLang="zh-CN" sz="1800" dirty="0" smtClean="0"/>
              <a:t>GUI</a:t>
            </a:r>
            <a:r>
              <a:rPr lang="zh-CN" altLang="en-US" sz="1800" dirty="0" smtClean="0"/>
              <a:t>工具查看</a:t>
            </a:r>
            <a:endParaRPr lang="en-US" altLang="zh-CN" sz="1800" dirty="0" smtClean="0"/>
          </a:p>
          <a:p>
            <a:pPr lvl="1"/>
            <a:r>
              <a:rPr lang="en-US" altLang="zh-CN" sz="1600" dirty="0" err="1" smtClean="0"/>
              <a:t>GTKWave</a:t>
            </a:r>
            <a:r>
              <a:rPr lang="zh-CN" altLang="en-US" sz="1600" dirty="0" smtClean="0"/>
              <a:t>，</a:t>
            </a:r>
            <a:r>
              <a:rPr lang="en-US" altLang="zh-CN" sz="1600" dirty="0" err="1" smtClean="0"/>
              <a:t>nWave</a:t>
            </a:r>
            <a:r>
              <a:rPr lang="en-US" altLang="zh-CN" sz="1600" dirty="0" smtClean="0"/>
              <a:t>(</a:t>
            </a:r>
            <a:r>
              <a:rPr lang="en-US" altLang="zh-CN" sz="1600" dirty="0" err="1" smtClean="0"/>
              <a:t>verdi</a:t>
            </a:r>
            <a:r>
              <a:rPr lang="en-US" altLang="zh-CN" sz="1600" dirty="0" smtClean="0"/>
              <a:t>), </a:t>
            </a:r>
            <a:r>
              <a:rPr lang="en-US" altLang="zh-CN" sz="1600" dirty="0" err="1" smtClean="0"/>
              <a:t>dve,vsim</a:t>
            </a:r>
            <a:r>
              <a:rPr lang="en-US" altLang="zh-CN" sz="1600" dirty="0" smtClean="0"/>
              <a:t>(</a:t>
            </a:r>
            <a:r>
              <a:rPr lang="en-US" altLang="zh-CN" sz="1600" dirty="0" err="1" smtClean="0"/>
              <a:t>modelsim</a:t>
            </a:r>
            <a:r>
              <a:rPr lang="en-US" altLang="zh-CN" sz="1600" dirty="0" smtClean="0"/>
              <a:t>)</a:t>
            </a:r>
            <a:endParaRPr lang="zh-CN" altLang="en-US" sz="1600" dirty="0"/>
          </a:p>
        </p:txBody>
      </p:sp>
      <p:grpSp>
        <p:nvGrpSpPr>
          <p:cNvPr id="7" name="组合 6"/>
          <p:cNvGrpSpPr/>
          <p:nvPr/>
        </p:nvGrpSpPr>
        <p:grpSpPr>
          <a:xfrm>
            <a:off x="4427984" y="836712"/>
            <a:ext cx="4716016" cy="1656184"/>
            <a:chOff x="971600" y="2852936"/>
            <a:chExt cx="4849462" cy="1584176"/>
          </a:xfrm>
        </p:grpSpPr>
        <p:pic>
          <p:nvPicPr>
            <p:cNvPr id="36866" name="Picture 2"/>
            <p:cNvPicPr>
              <a:picLocks noChangeAspect="1" noChangeArrowheads="1"/>
            </p:cNvPicPr>
            <p:nvPr/>
          </p:nvPicPr>
          <p:blipFill>
            <a:blip r:embed="rId2" cstate="print"/>
            <a:srcRect/>
            <a:stretch>
              <a:fillRect/>
            </a:stretch>
          </p:blipFill>
          <p:spPr bwMode="auto">
            <a:xfrm>
              <a:off x="971600" y="2852936"/>
              <a:ext cx="4849462" cy="1224136"/>
            </a:xfrm>
            <a:prstGeom prst="rect">
              <a:avLst/>
            </a:prstGeom>
            <a:noFill/>
            <a:ln w="9525">
              <a:noFill/>
              <a:miter lim="800000"/>
              <a:headEnd/>
              <a:tailEnd/>
            </a:ln>
          </p:spPr>
        </p:pic>
        <p:pic>
          <p:nvPicPr>
            <p:cNvPr id="36868" name="Picture 4"/>
            <p:cNvPicPr>
              <a:picLocks noChangeAspect="1" noChangeArrowheads="1"/>
            </p:cNvPicPr>
            <p:nvPr/>
          </p:nvPicPr>
          <p:blipFill>
            <a:blip r:embed="rId3" cstate="print"/>
            <a:srcRect/>
            <a:stretch>
              <a:fillRect/>
            </a:stretch>
          </p:blipFill>
          <p:spPr bwMode="auto">
            <a:xfrm>
              <a:off x="1043608" y="4076102"/>
              <a:ext cx="2160240" cy="361010"/>
            </a:xfrm>
            <a:prstGeom prst="rect">
              <a:avLst/>
            </a:prstGeom>
            <a:noFill/>
            <a:ln w="9525">
              <a:noFill/>
              <a:miter lim="800000"/>
              <a:headEnd/>
              <a:tailEnd/>
            </a:ln>
          </p:spPr>
        </p:pic>
      </p:grpSp>
      <p:pic>
        <p:nvPicPr>
          <p:cNvPr id="36869" name="Picture 5"/>
          <p:cNvPicPr>
            <a:picLocks noChangeAspect="1" noChangeArrowheads="1"/>
          </p:cNvPicPr>
          <p:nvPr/>
        </p:nvPicPr>
        <p:blipFill>
          <a:blip r:embed="rId4" cstate="print"/>
          <a:srcRect/>
          <a:stretch>
            <a:fillRect/>
          </a:stretch>
        </p:blipFill>
        <p:spPr bwMode="auto">
          <a:xfrm>
            <a:off x="4434002" y="3212976"/>
            <a:ext cx="4709997" cy="2677467"/>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图形调试环境</a:t>
            </a:r>
            <a:endParaRPr lang="zh-CN" altLang="en-US" dirty="0"/>
          </a:p>
        </p:txBody>
      </p:sp>
      <p:sp>
        <p:nvSpPr>
          <p:cNvPr id="3" name="内容占位符 2"/>
          <p:cNvSpPr>
            <a:spLocks noGrp="1"/>
          </p:cNvSpPr>
          <p:nvPr>
            <p:ph idx="1"/>
          </p:nvPr>
        </p:nvSpPr>
        <p:spPr>
          <a:xfrm>
            <a:off x="457200" y="980728"/>
            <a:ext cx="4618856" cy="5328592"/>
          </a:xfrm>
        </p:spPr>
        <p:txBody>
          <a:bodyPr/>
          <a:lstStyle/>
          <a:p>
            <a:r>
              <a:rPr lang="zh-CN" altLang="en-US" sz="2000" dirty="0" smtClean="0"/>
              <a:t>图形环境只是仿真内核的交互控制和界面。不是核心仿真功能</a:t>
            </a:r>
            <a:endParaRPr lang="en-US" altLang="zh-CN" sz="2000" dirty="0" smtClean="0"/>
          </a:p>
          <a:p>
            <a:r>
              <a:rPr lang="zh-CN" altLang="en-US" sz="2000" dirty="0" smtClean="0"/>
              <a:t>图形环境功能大同小异</a:t>
            </a:r>
            <a:endParaRPr lang="en-US" altLang="zh-CN" sz="2000" dirty="0" smtClean="0"/>
          </a:p>
          <a:p>
            <a:pPr lvl="1"/>
            <a:r>
              <a:rPr lang="zh-CN" altLang="en-US" sz="1600" dirty="0" smtClean="0"/>
              <a:t>编译设计</a:t>
            </a:r>
            <a:endParaRPr lang="en-US" altLang="zh-CN" sz="1600" dirty="0" smtClean="0"/>
          </a:p>
          <a:p>
            <a:pPr lvl="1"/>
            <a:r>
              <a:rPr lang="zh-CN" altLang="en-US" sz="1600" dirty="0" smtClean="0"/>
              <a:t>控制仿真运行</a:t>
            </a:r>
            <a:endParaRPr lang="en-US" altLang="zh-CN" sz="1600" dirty="0" smtClean="0"/>
          </a:p>
          <a:p>
            <a:pPr lvl="2"/>
            <a:r>
              <a:rPr lang="zh-CN" altLang="en-US" sz="1400" dirty="0" smtClean="0"/>
              <a:t>断点</a:t>
            </a:r>
            <a:r>
              <a:rPr lang="en-US" altLang="zh-CN" sz="1400" dirty="0" smtClean="0"/>
              <a:t>/</a:t>
            </a:r>
            <a:r>
              <a:rPr lang="zh-CN" altLang="en-US" sz="1400" dirty="0" smtClean="0"/>
              <a:t>单步</a:t>
            </a:r>
            <a:endParaRPr lang="en-US" altLang="zh-CN" sz="1400" dirty="0" smtClean="0"/>
          </a:p>
          <a:p>
            <a:pPr lvl="1"/>
            <a:r>
              <a:rPr lang="zh-CN" altLang="en-US" sz="1600" dirty="0" smtClean="0"/>
              <a:t>协助调试</a:t>
            </a:r>
            <a:endParaRPr lang="en-US" altLang="zh-CN" sz="1600" dirty="0" smtClean="0"/>
          </a:p>
          <a:p>
            <a:pPr lvl="2"/>
            <a:r>
              <a:rPr lang="zh-CN" altLang="en-US" sz="1400" dirty="0" smtClean="0"/>
              <a:t>图形化显示代码结构</a:t>
            </a:r>
            <a:endParaRPr lang="en-US" altLang="zh-CN" sz="1400" dirty="0" smtClean="0"/>
          </a:p>
          <a:p>
            <a:pPr lvl="2"/>
            <a:r>
              <a:rPr lang="zh-CN" altLang="en-US" sz="1400" dirty="0" smtClean="0"/>
              <a:t>辅助调试</a:t>
            </a:r>
            <a:endParaRPr lang="en-US" altLang="zh-CN" sz="1400" dirty="0" smtClean="0"/>
          </a:p>
          <a:p>
            <a:pPr lvl="2"/>
            <a:r>
              <a:rPr lang="zh-CN" altLang="en-US" sz="1400" dirty="0" smtClean="0"/>
              <a:t>波形观察</a:t>
            </a:r>
            <a:endParaRPr lang="en-US" altLang="zh-CN" sz="1400" dirty="0" smtClean="0"/>
          </a:p>
          <a:p>
            <a:r>
              <a:rPr lang="en-US" altLang="zh-CN" sz="2000" dirty="0" smtClean="0"/>
              <a:t>DVE</a:t>
            </a:r>
            <a:r>
              <a:rPr lang="zh-CN" altLang="en-US" sz="2000" dirty="0" smtClean="0"/>
              <a:t>的启动</a:t>
            </a:r>
            <a:endParaRPr lang="en-US" altLang="zh-CN" sz="2000" dirty="0" smtClean="0"/>
          </a:p>
          <a:p>
            <a:pPr lvl="1"/>
            <a:r>
              <a:rPr lang="zh-CN" altLang="en-US" sz="1800" dirty="0" smtClean="0"/>
              <a:t>直接启动</a:t>
            </a:r>
            <a:endParaRPr lang="en-US" altLang="zh-CN" sz="1800" dirty="0" smtClean="0"/>
          </a:p>
          <a:p>
            <a:pPr lvl="2"/>
            <a:r>
              <a:rPr lang="en-US" altLang="zh-CN" sz="1600" dirty="0" err="1" smtClean="0"/>
              <a:t>dve</a:t>
            </a:r>
            <a:endParaRPr lang="en-US" altLang="zh-CN" sz="1600" dirty="0" smtClean="0"/>
          </a:p>
          <a:p>
            <a:pPr lvl="1"/>
            <a:r>
              <a:rPr lang="zh-CN" altLang="en-US" sz="1800" dirty="0" smtClean="0"/>
              <a:t>用</a:t>
            </a:r>
            <a:r>
              <a:rPr lang="en-US" altLang="zh-CN" sz="1800" dirty="0" err="1" smtClean="0"/>
              <a:t>simv</a:t>
            </a:r>
            <a:r>
              <a:rPr lang="en-US" altLang="zh-CN" sz="1800" dirty="0" smtClean="0"/>
              <a:t> </a:t>
            </a:r>
            <a:r>
              <a:rPr lang="zh-CN" altLang="en-US" sz="1800" dirty="0" smtClean="0"/>
              <a:t>启动</a:t>
            </a:r>
            <a:endParaRPr lang="en-US" altLang="zh-CN" sz="1800" dirty="0" smtClean="0"/>
          </a:p>
          <a:p>
            <a:pPr lvl="2"/>
            <a:r>
              <a:rPr lang="en-US" altLang="zh-CN" sz="1600" dirty="0" smtClean="0"/>
              <a:t>./</a:t>
            </a:r>
            <a:r>
              <a:rPr lang="en-US" altLang="zh-CN" sz="1600" dirty="0" err="1" smtClean="0"/>
              <a:t>simv</a:t>
            </a:r>
            <a:r>
              <a:rPr lang="en-US" altLang="zh-CN" sz="1600" dirty="0" smtClean="0"/>
              <a:t> –</a:t>
            </a:r>
            <a:r>
              <a:rPr lang="en-US" altLang="zh-CN" sz="1600" dirty="0" err="1" smtClean="0"/>
              <a:t>gui</a:t>
            </a:r>
            <a:r>
              <a:rPr lang="en-US" altLang="zh-CN" sz="1600" dirty="0" smtClean="0"/>
              <a:t> </a:t>
            </a:r>
          </a:p>
          <a:p>
            <a:pPr lvl="2"/>
            <a:r>
              <a:rPr lang="zh-CN" altLang="en-US" sz="1400" dirty="0" smtClean="0"/>
              <a:t>或 </a:t>
            </a:r>
            <a:r>
              <a:rPr lang="en-US" altLang="zh-CN" sz="1400" dirty="0" smtClean="0"/>
              <a:t>./</a:t>
            </a:r>
            <a:r>
              <a:rPr lang="en-US" altLang="zh-CN" sz="1400" dirty="0" err="1" smtClean="0"/>
              <a:t>simv</a:t>
            </a:r>
            <a:r>
              <a:rPr lang="en-US" altLang="zh-CN" sz="1400" dirty="0" smtClean="0"/>
              <a:t>  –</a:t>
            </a:r>
            <a:r>
              <a:rPr lang="en-US" altLang="zh-CN" sz="1400" dirty="0" err="1" smtClean="0"/>
              <a:t>gui</a:t>
            </a:r>
            <a:r>
              <a:rPr lang="en-US" altLang="zh-CN" sz="1400" dirty="0" smtClean="0"/>
              <a:t>=</a:t>
            </a:r>
            <a:r>
              <a:rPr lang="en-US" altLang="zh-CN" sz="1400" dirty="0" err="1" smtClean="0"/>
              <a:t>dve</a:t>
            </a:r>
            <a:r>
              <a:rPr lang="en-US" altLang="zh-CN" sz="1400" dirty="0" smtClean="0"/>
              <a:t>    (</a:t>
            </a:r>
            <a:r>
              <a:rPr lang="zh-CN" altLang="en-US" sz="1400" dirty="0" smtClean="0"/>
              <a:t>不同版本不大一样）</a:t>
            </a:r>
            <a:endParaRPr lang="en-US" altLang="zh-CN" sz="1400" dirty="0" smtClean="0"/>
          </a:p>
          <a:p>
            <a:pPr lvl="2"/>
            <a:endParaRPr lang="en-US" altLang="zh-CN" dirty="0" smtClean="0"/>
          </a:p>
          <a:p>
            <a:pPr lvl="2"/>
            <a:endParaRPr lang="en-US" altLang="zh-CN" dirty="0" smtClean="0"/>
          </a:p>
          <a:p>
            <a:pPr lvl="1"/>
            <a:endParaRPr lang="en-US" altLang="zh-CN" dirty="0" smtClean="0"/>
          </a:p>
          <a:p>
            <a:pPr lvl="1"/>
            <a:endParaRPr lang="en-US" altLang="zh-CN" dirty="0" smtClean="0"/>
          </a:p>
          <a:p>
            <a:pPr lvl="2"/>
            <a:endParaRPr lang="en-US" altLang="zh-CN" sz="1400" dirty="0" smtClean="0"/>
          </a:p>
          <a:p>
            <a:pPr lvl="2"/>
            <a:endParaRPr lang="en-US" altLang="zh-CN" sz="1400" dirty="0" smtClean="0"/>
          </a:p>
          <a:p>
            <a:pPr lvl="2"/>
            <a:endParaRPr lang="zh-CN" altLang="en-US" sz="1400" dirty="0"/>
          </a:p>
        </p:txBody>
      </p:sp>
      <p:pic>
        <p:nvPicPr>
          <p:cNvPr id="37890" name="Picture 2"/>
          <p:cNvPicPr>
            <a:picLocks noChangeAspect="1" noChangeArrowheads="1"/>
          </p:cNvPicPr>
          <p:nvPr/>
        </p:nvPicPr>
        <p:blipFill>
          <a:blip r:embed="rId2" cstate="print"/>
          <a:srcRect/>
          <a:stretch>
            <a:fillRect/>
          </a:stretch>
        </p:blipFill>
        <p:spPr bwMode="auto">
          <a:xfrm>
            <a:off x="3883485" y="1628800"/>
            <a:ext cx="5260515" cy="3600400"/>
          </a:xfrm>
          <a:prstGeom prst="rect">
            <a:avLst/>
          </a:prstGeom>
          <a:noFill/>
          <a:ln w="9525">
            <a:noFill/>
            <a:miter lim="800000"/>
            <a:headEnd/>
            <a:tailEnd/>
          </a:ln>
        </p:spPr>
      </p:pic>
      <p:sp>
        <p:nvSpPr>
          <p:cNvPr id="5" name="TextBox 4"/>
          <p:cNvSpPr txBox="1"/>
          <p:nvPr/>
        </p:nvSpPr>
        <p:spPr>
          <a:xfrm>
            <a:off x="6012160" y="5281463"/>
            <a:ext cx="2160240" cy="307777"/>
          </a:xfrm>
          <a:prstGeom prst="rect">
            <a:avLst/>
          </a:prstGeom>
          <a:noFill/>
        </p:spPr>
        <p:txBody>
          <a:bodyPr wrap="square" rtlCol="0">
            <a:spAutoFit/>
          </a:bodyPr>
          <a:lstStyle/>
          <a:p>
            <a:r>
              <a:rPr lang="en-US" altLang="zh-CN" sz="1400" dirty="0" smtClean="0"/>
              <a:t>DVE </a:t>
            </a:r>
            <a:r>
              <a:rPr lang="zh-CN" altLang="en-US" sz="1400" dirty="0" smtClean="0"/>
              <a:t>界面</a:t>
            </a:r>
            <a:endParaRPr lang="zh-CN" alt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实验任务</a:t>
            </a:r>
            <a:endParaRPr lang="zh-CN" altLang="en-US" dirty="0"/>
          </a:p>
        </p:txBody>
      </p:sp>
      <p:sp>
        <p:nvSpPr>
          <p:cNvPr id="3" name="内容占位符 2"/>
          <p:cNvSpPr>
            <a:spLocks noGrp="1"/>
          </p:cNvSpPr>
          <p:nvPr>
            <p:ph idx="1"/>
          </p:nvPr>
        </p:nvSpPr>
        <p:spPr>
          <a:xfrm>
            <a:off x="457200" y="980728"/>
            <a:ext cx="4834880" cy="5328592"/>
          </a:xfrm>
        </p:spPr>
        <p:txBody>
          <a:bodyPr/>
          <a:lstStyle/>
          <a:p>
            <a:pPr marL="457200" indent="-457200">
              <a:buFont typeface="+mj-lt"/>
              <a:buAutoNum type="arabicPeriod"/>
            </a:pPr>
            <a:r>
              <a:rPr lang="zh-CN" altLang="en-US" sz="1800" dirty="0" smtClean="0"/>
              <a:t>观察目录结构和内部文件</a:t>
            </a:r>
            <a:endParaRPr lang="en-US" altLang="zh-CN" sz="1800" dirty="0" smtClean="0"/>
          </a:p>
          <a:p>
            <a:pPr marL="457200" indent="-457200">
              <a:buFont typeface="+mj-lt"/>
              <a:buAutoNum type="arabicPeriod"/>
            </a:pPr>
            <a:r>
              <a:rPr lang="zh-CN" altLang="en-US" sz="1800" dirty="0" smtClean="0"/>
              <a:t>完成</a:t>
            </a:r>
            <a:r>
              <a:rPr lang="en-US" altLang="zh-CN" sz="1800" dirty="0" smtClean="0"/>
              <a:t>randomtest_add4.v </a:t>
            </a:r>
            <a:r>
              <a:rPr lang="zh-CN" altLang="en-US" sz="1800" dirty="0" smtClean="0"/>
              <a:t>中需要填充的代码</a:t>
            </a:r>
            <a:endParaRPr lang="en-US" altLang="zh-CN" sz="1800" dirty="0" smtClean="0"/>
          </a:p>
          <a:p>
            <a:pPr marL="797850" lvl="1" indent="-457200"/>
            <a:r>
              <a:rPr lang="zh-CN" altLang="en-US" sz="1600" dirty="0" smtClean="0"/>
              <a:t>波形</a:t>
            </a:r>
            <a:r>
              <a:rPr lang="en-US" altLang="zh-CN" sz="1600" dirty="0" smtClean="0"/>
              <a:t>DUMP</a:t>
            </a:r>
          </a:p>
          <a:p>
            <a:pPr marL="797850" lvl="1" indent="-457200"/>
            <a:r>
              <a:rPr lang="zh-CN" altLang="en-US" sz="1600" dirty="0" smtClean="0"/>
              <a:t>数据</a:t>
            </a:r>
            <a:r>
              <a:rPr lang="en-US" altLang="zh-CN" sz="1600" dirty="0" smtClean="0"/>
              <a:t>Log</a:t>
            </a:r>
          </a:p>
          <a:p>
            <a:pPr marL="457200" indent="-457200">
              <a:buFont typeface="+mj-lt"/>
              <a:buAutoNum type="arabicPeriod"/>
            </a:pPr>
            <a:r>
              <a:rPr lang="zh-CN" altLang="en-US" sz="1800" dirty="0" smtClean="0"/>
              <a:t>利用</a:t>
            </a:r>
            <a:r>
              <a:rPr lang="en-US" altLang="zh-CN" sz="1800" dirty="0" smtClean="0"/>
              <a:t>VCS</a:t>
            </a:r>
            <a:r>
              <a:rPr lang="zh-CN" altLang="en-US" sz="1800" dirty="0" smtClean="0"/>
              <a:t>进行命令行编译和运行</a:t>
            </a:r>
            <a:endParaRPr lang="en-US" altLang="zh-CN" sz="1800" dirty="0" smtClean="0"/>
          </a:p>
          <a:p>
            <a:pPr marL="740700" lvl="1" indent="-457200"/>
            <a:r>
              <a:rPr lang="zh-CN" altLang="en-US" sz="1400" dirty="0" smtClean="0"/>
              <a:t>运行</a:t>
            </a:r>
            <a:r>
              <a:rPr lang="en-US" altLang="zh-CN" sz="1400" dirty="0" err="1" smtClean="0"/>
              <a:t>vcs</a:t>
            </a:r>
            <a:r>
              <a:rPr lang="en-US" altLang="zh-CN" sz="1400" dirty="0" smtClean="0"/>
              <a:t> –help </a:t>
            </a:r>
            <a:r>
              <a:rPr lang="zh-CN" altLang="en-US" sz="1400" dirty="0" smtClean="0"/>
              <a:t>观察可选命令行参数</a:t>
            </a:r>
            <a:endParaRPr lang="en-US" altLang="zh-CN" sz="1400" dirty="0" smtClean="0"/>
          </a:p>
          <a:p>
            <a:pPr marL="740700" lvl="1" indent="-457200"/>
            <a:r>
              <a:rPr lang="zh-CN" altLang="en-US" sz="1400" dirty="0" smtClean="0"/>
              <a:t>根据仿真需要执行构建构建命令行</a:t>
            </a:r>
            <a:endParaRPr lang="en-US" altLang="zh-CN" sz="1400" dirty="0" smtClean="0"/>
          </a:p>
          <a:p>
            <a:pPr marL="457200" indent="-457200">
              <a:buFont typeface="+mj-lt"/>
              <a:buAutoNum type="arabicPeriod"/>
            </a:pPr>
            <a:r>
              <a:rPr lang="zh-CN" altLang="en-US" sz="1800" dirty="0" smtClean="0"/>
              <a:t>观察</a:t>
            </a:r>
            <a:r>
              <a:rPr lang="en-US" altLang="zh-CN" sz="1800" dirty="0" smtClean="0"/>
              <a:t>tests/</a:t>
            </a:r>
            <a:r>
              <a:rPr lang="en-US" altLang="zh-CN" sz="1800" dirty="0" err="1" smtClean="0"/>
              <a:t>randomtest</a:t>
            </a:r>
            <a:r>
              <a:rPr lang="zh-CN" altLang="en-US" sz="1800" dirty="0" smtClean="0"/>
              <a:t>目下的</a:t>
            </a:r>
            <a:r>
              <a:rPr lang="en-US" altLang="zh-CN" sz="1800" dirty="0" err="1" smtClean="0"/>
              <a:t>Makefile</a:t>
            </a:r>
            <a:r>
              <a:rPr lang="zh-CN" altLang="en-US" sz="1800" dirty="0" smtClean="0"/>
              <a:t>，了解</a:t>
            </a:r>
            <a:r>
              <a:rPr lang="en-US" altLang="zh-CN" sz="1800" dirty="0" err="1" smtClean="0"/>
              <a:t>Makefile</a:t>
            </a:r>
            <a:r>
              <a:rPr lang="zh-CN" altLang="en-US" sz="1800" dirty="0" smtClean="0"/>
              <a:t>的基本语法和使用</a:t>
            </a:r>
            <a:endParaRPr lang="en-US" altLang="zh-CN" sz="1800" dirty="0" smtClean="0"/>
          </a:p>
          <a:p>
            <a:pPr marL="740700" lvl="1" indent="-457200"/>
            <a:r>
              <a:rPr lang="zh-CN" altLang="en-US" sz="1400" dirty="0" smtClean="0"/>
              <a:t>使用</a:t>
            </a:r>
            <a:r>
              <a:rPr lang="en-US" altLang="zh-CN" sz="1400" dirty="0" smtClean="0"/>
              <a:t>make </a:t>
            </a:r>
            <a:r>
              <a:rPr lang="en-US" altLang="zh-CN" sz="1400" dirty="0" err="1" smtClean="0"/>
              <a:t>vcs_compile_src</a:t>
            </a:r>
            <a:r>
              <a:rPr lang="en-US" altLang="zh-CN" sz="1400" dirty="0" smtClean="0"/>
              <a:t> </a:t>
            </a:r>
            <a:r>
              <a:rPr lang="zh-CN" altLang="en-US" sz="1400" dirty="0" smtClean="0"/>
              <a:t>进行编译</a:t>
            </a:r>
            <a:endParaRPr lang="en-US" altLang="zh-CN" sz="1400" dirty="0" smtClean="0"/>
          </a:p>
          <a:p>
            <a:pPr marL="740700" lvl="1" indent="-457200"/>
            <a:r>
              <a:rPr lang="zh-CN" altLang="en-US" sz="1400" dirty="0" smtClean="0"/>
              <a:t>产生更改编译选项</a:t>
            </a:r>
            <a:endParaRPr lang="en-US" altLang="zh-CN" sz="1400" dirty="0" smtClean="0"/>
          </a:p>
          <a:p>
            <a:pPr marL="457200" indent="-457200">
              <a:buFont typeface="+mj-lt"/>
              <a:buAutoNum type="arabicPeriod"/>
            </a:pPr>
            <a:r>
              <a:rPr lang="zh-CN" altLang="en-US" sz="1800" dirty="0" smtClean="0"/>
              <a:t>运行产生的</a:t>
            </a:r>
            <a:r>
              <a:rPr lang="en-US" altLang="zh-CN" sz="1800" dirty="0" smtClean="0"/>
              <a:t>SIMV</a:t>
            </a:r>
            <a:r>
              <a:rPr lang="zh-CN" altLang="en-US" sz="1800" dirty="0" smtClean="0"/>
              <a:t>文件，观察输出</a:t>
            </a:r>
            <a:r>
              <a:rPr lang="en-US" altLang="zh-CN" sz="1800" dirty="0" smtClean="0"/>
              <a:t>Log</a:t>
            </a:r>
            <a:r>
              <a:rPr lang="zh-CN" altLang="en-US" sz="1800" dirty="0" smtClean="0"/>
              <a:t>和是否生成了</a:t>
            </a:r>
            <a:r>
              <a:rPr lang="en-US" altLang="zh-CN" sz="1800" dirty="0" smtClean="0"/>
              <a:t>VCD</a:t>
            </a:r>
            <a:r>
              <a:rPr lang="zh-CN" altLang="en-US" sz="1800" dirty="0" smtClean="0"/>
              <a:t>文件</a:t>
            </a:r>
            <a:endParaRPr lang="en-US" altLang="zh-CN" sz="1800" dirty="0" smtClean="0"/>
          </a:p>
          <a:p>
            <a:pPr marL="457200" indent="-457200">
              <a:buFont typeface="+mj-lt"/>
              <a:buAutoNum type="arabicPeriod"/>
            </a:pPr>
            <a:r>
              <a:rPr lang="zh-CN" altLang="en-US" sz="1800" dirty="0" smtClean="0"/>
              <a:t>启动图形</a:t>
            </a:r>
            <a:r>
              <a:rPr lang="en-US" altLang="zh-CN" sz="1800" dirty="0" smtClean="0"/>
              <a:t>DVE</a:t>
            </a:r>
            <a:r>
              <a:rPr lang="zh-CN" altLang="en-US" sz="1800" dirty="0" smtClean="0"/>
              <a:t>界面</a:t>
            </a:r>
            <a:endParaRPr lang="en-US" altLang="zh-CN" sz="1800" dirty="0" smtClean="0"/>
          </a:p>
          <a:p>
            <a:pPr marL="740700" lvl="1" indent="-457200"/>
            <a:r>
              <a:rPr lang="en-US" altLang="zh-CN" sz="1400" dirty="0" smtClean="0"/>
              <a:t>./</a:t>
            </a:r>
            <a:r>
              <a:rPr lang="en-US" altLang="zh-CN" sz="1400" dirty="0" err="1" smtClean="0"/>
              <a:t>simv</a:t>
            </a:r>
            <a:r>
              <a:rPr lang="en-US" altLang="zh-CN" sz="1400" dirty="0" smtClean="0"/>
              <a:t> –</a:t>
            </a:r>
            <a:r>
              <a:rPr lang="en-US" altLang="zh-CN" sz="1400" dirty="0" err="1" smtClean="0"/>
              <a:t>gui</a:t>
            </a:r>
            <a:r>
              <a:rPr lang="en-US" altLang="zh-CN" sz="1400" dirty="0" smtClean="0"/>
              <a:t>  </a:t>
            </a:r>
            <a:r>
              <a:rPr lang="zh-CN" altLang="en-US" sz="1400" dirty="0" smtClean="0"/>
              <a:t>（或</a:t>
            </a:r>
            <a:r>
              <a:rPr lang="en-US" altLang="zh-CN" sz="1400" dirty="0" smtClean="0"/>
              <a:t>./</a:t>
            </a:r>
            <a:r>
              <a:rPr lang="en-US" altLang="zh-CN" sz="1400" dirty="0" err="1" smtClean="0"/>
              <a:t>simv</a:t>
            </a:r>
            <a:r>
              <a:rPr lang="en-US" altLang="zh-CN" sz="1400" dirty="0" smtClean="0"/>
              <a:t> –</a:t>
            </a:r>
            <a:r>
              <a:rPr lang="en-US" altLang="zh-CN" sz="1400" dirty="0" err="1" smtClean="0"/>
              <a:t>gui</a:t>
            </a:r>
            <a:r>
              <a:rPr lang="en-US" altLang="zh-CN" sz="1400" dirty="0" smtClean="0"/>
              <a:t> =</a:t>
            </a:r>
            <a:r>
              <a:rPr lang="en-US" altLang="zh-CN" sz="1400" dirty="0" err="1" smtClean="0"/>
              <a:t>dve</a:t>
            </a:r>
            <a:r>
              <a:rPr lang="en-US" altLang="zh-CN" sz="1400" dirty="0" smtClean="0"/>
              <a:t>)</a:t>
            </a:r>
          </a:p>
          <a:p>
            <a:pPr marL="457200" indent="-457200">
              <a:buFont typeface="+mj-lt"/>
              <a:buAutoNum type="arabicPeriod"/>
            </a:pPr>
            <a:r>
              <a:rPr lang="zh-CN" altLang="en-US" sz="2000" dirty="0" smtClean="0"/>
              <a:t>熟悉</a:t>
            </a:r>
            <a:r>
              <a:rPr lang="en-US" altLang="zh-CN" sz="2000" dirty="0" smtClean="0"/>
              <a:t>DVE</a:t>
            </a:r>
            <a:r>
              <a:rPr lang="zh-CN" altLang="en-US" sz="2000" dirty="0" smtClean="0"/>
              <a:t>界面中的调试功能</a:t>
            </a:r>
            <a:endParaRPr lang="en-US" altLang="zh-CN" sz="2000" dirty="0" smtClean="0"/>
          </a:p>
          <a:p>
            <a:pPr marL="740700" lvl="1" indent="-457200">
              <a:buFont typeface="+mj-lt"/>
              <a:buAutoNum type="arabicPeriod"/>
            </a:pPr>
            <a:r>
              <a:rPr lang="zh-CN" altLang="en-US" sz="1600" dirty="0" smtClean="0"/>
              <a:t>观看命令行运行时的</a:t>
            </a:r>
            <a:r>
              <a:rPr lang="en-US" altLang="zh-CN" sz="1600" dirty="0" smtClean="0"/>
              <a:t>DUMP</a:t>
            </a:r>
            <a:r>
              <a:rPr lang="zh-CN" altLang="en-US" sz="1600" dirty="0" smtClean="0"/>
              <a:t>出的</a:t>
            </a:r>
            <a:r>
              <a:rPr lang="en-US" altLang="zh-CN" sz="1600" dirty="0" smtClean="0"/>
              <a:t>VCD</a:t>
            </a:r>
            <a:r>
              <a:rPr lang="zh-CN" altLang="en-US" sz="1600" dirty="0" smtClean="0"/>
              <a:t>文件</a:t>
            </a:r>
            <a:endParaRPr lang="en-US" altLang="zh-CN" sz="1600" dirty="0" smtClean="0"/>
          </a:p>
          <a:p>
            <a:pPr marL="740700" lvl="1" indent="-457200">
              <a:buFont typeface="+mj-lt"/>
              <a:buAutoNum type="arabicPeriod"/>
            </a:pPr>
            <a:r>
              <a:rPr lang="zh-CN" altLang="en-US" sz="1600" dirty="0" smtClean="0"/>
              <a:t>在</a:t>
            </a:r>
            <a:r>
              <a:rPr lang="en-US" altLang="zh-CN" sz="1600" dirty="0" smtClean="0"/>
              <a:t>GUI</a:t>
            </a:r>
            <a:r>
              <a:rPr lang="zh-CN" altLang="en-US" sz="1600" dirty="0" smtClean="0"/>
              <a:t>中仿真</a:t>
            </a:r>
            <a:r>
              <a:rPr lang="en-US" altLang="zh-CN" sz="1600" dirty="0" smtClean="0"/>
              <a:t>/</a:t>
            </a:r>
            <a:r>
              <a:rPr lang="zh-CN" altLang="en-US" sz="1600" dirty="0" smtClean="0"/>
              <a:t>使用断点</a:t>
            </a:r>
            <a:r>
              <a:rPr lang="en-US" altLang="zh-CN" sz="1600" dirty="0" smtClean="0"/>
              <a:t>/</a:t>
            </a:r>
            <a:r>
              <a:rPr lang="zh-CN" altLang="en-US" sz="1600" dirty="0" smtClean="0"/>
              <a:t>单步功能</a:t>
            </a:r>
            <a:endParaRPr lang="en-US" altLang="zh-CN" sz="1600" dirty="0" smtClean="0"/>
          </a:p>
          <a:p>
            <a:pPr marL="457200" indent="-457200">
              <a:buFont typeface="+mj-lt"/>
              <a:buAutoNum type="arabicPeriod"/>
            </a:pPr>
            <a:endParaRPr lang="en-US" altLang="zh-CN" sz="1800" dirty="0" smtClean="0"/>
          </a:p>
          <a:p>
            <a:pPr marL="797850" lvl="1" indent="-457200">
              <a:buFont typeface="+mj-lt"/>
              <a:buAutoNum type="arabicPeriod"/>
            </a:pPr>
            <a:endParaRPr lang="en-US" altLang="zh-CN" sz="1600" dirty="0" smtClean="0"/>
          </a:p>
          <a:p>
            <a:pPr marL="797850" lvl="1" indent="-457200">
              <a:buFont typeface="+mj-lt"/>
              <a:buAutoNum type="arabicPeriod"/>
            </a:pPr>
            <a:endParaRPr lang="zh-CN" altLang="en-US" sz="1600" dirty="0"/>
          </a:p>
        </p:txBody>
      </p:sp>
      <p:pic>
        <p:nvPicPr>
          <p:cNvPr id="38914" name="Picture 2"/>
          <p:cNvPicPr>
            <a:picLocks noChangeAspect="1" noChangeArrowheads="1"/>
          </p:cNvPicPr>
          <p:nvPr/>
        </p:nvPicPr>
        <p:blipFill>
          <a:blip r:embed="rId2" cstate="print"/>
          <a:srcRect/>
          <a:stretch>
            <a:fillRect/>
          </a:stretch>
        </p:blipFill>
        <p:spPr bwMode="auto">
          <a:xfrm>
            <a:off x="5436096" y="836712"/>
            <a:ext cx="3397941" cy="2088232"/>
          </a:xfrm>
          <a:prstGeom prst="rect">
            <a:avLst/>
          </a:prstGeom>
          <a:noFill/>
          <a:ln w="9525">
            <a:noFill/>
            <a:miter lim="800000"/>
            <a:headEnd/>
            <a:tailEnd/>
          </a:ln>
        </p:spPr>
      </p:pic>
      <p:pic>
        <p:nvPicPr>
          <p:cNvPr id="38915" name="Picture 3"/>
          <p:cNvPicPr>
            <a:picLocks noChangeAspect="1" noChangeArrowheads="1"/>
          </p:cNvPicPr>
          <p:nvPr/>
        </p:nvPicPr>
        <p:blipFill>
          <a:blip r:embed="rId3" cstate="print"/>
          <a:srcRect/>
          <a:stretch>
            <a:fillRect/>
          </a:stretch>
        </p:blipFill>
        <p:spPr bwMode="auto">
          <a:xfrm>
            <a:off x="5303633" y="3356992"/>
            <a:ext cx="3840367" cy="2736304"/>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zh-CN" sz="3200" b="1" dirty="0" smtClean="0"/>
              <a:t>实验</a:t>
            </a:r>
            <a:r>
              <a:rPr lang="zh-CN" altLang="en-US" sz="3200" b="1" dirty="0" smtClean="0"/>
              <a:t>二</a:t>
            </a:r>
            <a:r>
              <a:rPr lang="en-US" altLang="zh-CN" sz="3200" b="1" dirty="0" smtClean="0"/>
              <a:t>SystemVerilog</a:t>
            </a:r>
            <a:r>
              <a:rPr lang="zh-CN" altLang="en-US" sz="3200" b="1" dirty="0" smtClean="0"/>
              <a:t>的面向对象编程</a:t>
            </a:r>
            <a:r>
              <a:rPr lang="en-US" altLang="zh-CN" sz="3200" b="1" dirty="0" smtClean="0"/>
              <a:t/>
            </a:r>
            <a:br>
              <a:rPr lang="en-US" altLang="zh-CN" sz="3200" b="1" dirty="0" smtClean="0"/>
            </a:br>
            <a:r>
              <a:rPr lang="zh-CN" altLang="zh-CN" sz="3200" b="1" dirty="0" smtClean="0"/>
              <a:t>（</a:t>
            </a:r>
            <a:r>
              <a:rPr lang="en-US" altLang="zh-CN" sz="3200" b="1" dirty="0" smtClean="0"/>
              <a:t>2</a:t>
            </a:r>
            <a:r>
              <a:rPr lang="zh-CN" altLang="zh-CN" sz="3200" b="1" dirty="0" smtClean="0"/>
              <a:t>学时）</a:t>
            </a:r>
            <a:r>
              <a:rPr lang="zh-CN" altLang="zh-CN" sz="3200" dirty="0" smtClean="0"/>
              <a:t/>
            </a:r>
            <a:br>
              <a:rPr lang="zh-CN" altLang="zh-CN" sz="3200" dirty="0" smtClean="0"/>
            </a:br>
            <a:endParaRPr lang="zh-CN" altLang="en-US" sz="3200" dirty="0"/>
          </a:p>
        </p:txBody>
      </p:sp>
      <p:sp>
        <p:nvSpPr>
          <p:cNvPr id="5" name="副标题 4"/>
          <p:cNvSpPr>
            <a:spLocks noGrp="1"/>
          </p:cNvSpPr>
          <p:nvPr>
            <p:ph type="subTitle"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smtClean="0"/>
              <a:t>SystemVerilog</a:t>
            </a:r>
            <a:r>
              <a:rPr lang="zh-CN" altLang="en-US" b="1" dirty="0" smtClean="0"/>
              <a:t>的面向对象编程</a:t>
            </a:r>
            <a:endParaRPr lang="zh-CN" altLang="en-US" dirty="0"/>
          </a:p>
        </p:txBody>
      </p:sp>
      <p:sp>
        <p:nvSpPr>
          <p:cNvPr id="5" name="内容占位符 4"/>
          <p:cNvSpPr>
            <a:spLocks noGrp="1"/>
          </p:cNvSpPr>
          <p:nvPr>
            <p:ph idx="1"/>
          </p:nvPr>
        </p:nvSpPr>
        <p:spPr>
          <a:xfrm>
            <a:off x="457200" y="980728"/>
            <a:ext cx="8507288" cy="5328592"/>
          </a:xfrm>
        </p:spPr>
        <p:txBody>
          <a:bodyPr/>
          <a:lstStyle/>
          <a:p>
            <a:r>
              <a:rPr lang="zh-CN" altLang="en-US" sz="1800" dirty="0" smtClean="0"/>
              <a:t>实验目的：</a:t>
            </a:r>
            <a:endParaRPr lang="en-US" altLang="zh-CN" sz="1800" dirty="0" smtClean="0"/>
          </a:p>
          <a:p>
            <a:pPr lvl="1"/>
            <a:r>
              <a:rPr lang="en-US" altLang="zh-CN" sz="1600" dirty="0" smtClean="0"/>
              <a:t>1.</a:t>
            </a:r>
            <a:r>
              <a:rPr lang="zh-CN" altLang="en-US" sz="1600" dirty="0" smtClean="0"/>
              <a:t>继续熟悉</a:t>
            </a:r>
            <a:r>
              <a:rPr lang="en-US" altLang="zh-CN" sz="1600" dirty="0" smtClean="0"/>
              <a:t>VCS</a:t>
            </a:r>
            <a:r>
              <a:rPr lang="zh-CN" altLang="en-US" sz="1600" dirty="0" smtClean="0"/>
              <a:t>基本功能、界面和及使用。</a:t>
            </a:r>
            <a:endParaRPr lang="en-US" altLang="zh-CN" sz="1600" dirty="0" smtClean="0"/>
          </a:p>
          <a:p>
            <a:pPr lvl="1"/>
            <a:r>
              <a:rPr lang="en-US" altLang="zh-CN" sz="1600" dirty="0" smtClean="0"/>
              <a:t>2.</a:t>
            </a:r>
            <a:r>
              <a:rPr lang="zh-CN" altLang="zh-CN" sz="1600" dirty="0" smtClean="0"/>
              <a:t>了解</a:t>
            </a:r>
            <a:r>
              <a:rPr lang="en-US" altLang="zh-CN" sz="1600" dirty="0" smtClean="0"/>
              <a:t>APB</a:t>
            </a:r>
            <a:r>
              <a:rPr lang="zh-CN" altLang="zh-CN" sz="1600" dirty="0" smtClean="0"/>
              <a:t>协议。</a:t>
            </a:r>
            <a:endParaRPr lang="en-US" altLang="zh-CN" sz="1600" dirty="0" smtClean="0"/>
          </a:p>
          <a:p>
            <a:pPr lvl="1"/>
            <a:r>
              <a:rPr lang="en-US" altLang="zh-CN" sz="1600" dirty="0" smtClean="0"/>
              <a:t>3. </a:t>
            </a:r>
            <a:r>
              <a:rPr lang="zh-CN" altLang="zh-CN" sz="1600" dirty="0" smtClean="0"/>
              <a:t>掌握</a:t>
            </a:r>
            <a:r>
              <a:rPr lang="en-US" altLang="zh-CN" sz="1600" dirty="0" smtClean="0"/>
              <a:t>SystemVerilog</a:t>
            </a:r>
            <a:r>
              <a:rPr lang="zh-CN" altLang="zh-CN" sz="1600" dirty="0" smtClean="0"/>
              <a:t>中引入的新的</a:t>
            </a:r>
            <a:r>
              <a:rPr lang="zh-CN" altLang="en-US" sz="1600" dirty="0" smtClean="0"/>
              <a:t>语法结构</a:t>
            </a:r>
            <a:r>
              <a:rPr lang="zh-CN" altLang="zh-CN" sz="1600" dirty="0" smtClean="0"/>
              <a:t>。</a:t>
            </a:r>
          </a:p>
          <a:p>
            <a:pPr lvl="2"/>
            <a:r>
              <a:rPr lang="zh-CN" altLang="en-US" sz="1400" dirty="0" smtClean="0"/>
              <a:t>熟悉</a:t>
            </a:r>
            <a:r>
              <a:rPr lang="en-US" altLang="zh-CN" sz="1400" dirty="0" smtClean="0"/>
              <a:t>interface</a:t>
            </a:r>
          </a:p>
          <a:p>
            <a:pPr lvl="2"/>
            <a:r>
              <a:rPr lang="zh-CN" altLang="en-US" sz="1400" dirty="0" smtClean="0"/>
              <a:t>熟悉</a:t>
            </a:r>
            <a:r>
              <a:rPr lang="en-US" altLang="zh-CN" sz="1400" dirty="0" smtClean="0"/>
              <a:t>clocking</a:t>
            </a:r>
            <a:r>
              <a:rPr lang="zh-CN" altLang="en-US" sz="1400" dirty="0" smtClean="0"/>
              <a:t>块，</a:t>
            </a:r>
            <a:r>
              <a:rPr lang="en-US" altLang="zh-CN" sz="1400" dirty="0" smtClean="0"/>
              <a:t>program</a:t>
            </a:r>
            <a:r>
              <a:rPr lang="zh-CN" altLang="en-US" sz="1400" dirty="0" smtClean="0"/>
              <a:t>块</a:t>
            </a:r>
          </a:p>
          <a:p>
            <a:pPr lvl="2"/>
            <a:r>
              <a:rPr lang="zh-CN" altLang="en-US" sz="1400" dirty="0" smtClean="0"/>
              <a:t>对</a:t>
            </a:r>
            <a:r>
              <a:rPr lang="en-US" altLang="zh-CN" sz="1400" dirty="0" smtClean="0"/>
              <a:t>interface</a:t>
            </a:r>
            <a:r>
              <a:rPr lang="zh-CN" altLang="en-US" sz="1400" dirty="0" smtClean="0"/>
              <a:t>的驱动和采样</a:t>
            </a:r>
          </a:p>
          <a:p>
            <a:r>
              <a:rPr lang="zh-CN" altLang="en-US" sz="2200" dirty="0" smtClean="0"/>
              <a:t>实验内容：</a:t>
            </a:r>
            <a:endParaRPr lang="en-US" altLang="zh-CN" sz="2200" dirty="0" smtClean="0"/>
          </a:p>
          <a:p>
            <a:pPr lvl="1"/>
            <a:r>
              <a:rPr lang="zh-CN" altLang="en-US" sz="1600" dirty="0" smtClean="0"/>
              <a:t>编写一个总线仲裁器的验证平台</a:t>
            </a:r>
          </a:p>
          <a:p>
            <a:r>
              <a:rPr lang="zh-CN" altLang="en-US" sz="1800" dirty="0" smtClean="0"/>
              <a:t>实验要求：</a:t>
            </a:r>
          </a:p>
          <a:p>
            <a:pPr lvl="1"/>
            <a:r>
              <a:rPr lang="zh-CN" altLang="en-US" sz="1600" dirty="0" smtClean="0"/>
              <a:t>熟悉</a:t>
            </a:r>
            <a:r>
              <a:rPr lang="en-US" altLang="zh-CN" sz="1600" dirty="0" smtClean="0"/>
              <a:t>VCS/</a:t>
            </a:r>
            <a:r>
              <a:rPr lang="en-US" altLang="zh-CN" sz="1600" dirty="0" err="1" smtClean="0"/>
              <a:t>vsim</a:t>
            </a:r>
            <a:r>
              <a:rPr lang="en-US" altLang="zh-CN" sz="1600" dirty="0" smtClean="0"/>
              <a:t> </a:t>
            </a:r>
            <a:r>
              <a:rPr lang="zh-CN" altLang="en-US" sz="1600" dirty="0" smtClean="0"/>
              <a:t>等仿真器命令行方式的运行方法和参数</a:t>
            </a:r>
            <a:endParaRPr lang="en-US" altLang="zh-CN" sz="1600" dirty="0" smtClean="0"/>
          </a:p>
          <a:p>
            <a:pPr lvl="1"/>
            <a:r>
              <a:rPr lang="zh-CN" altLang="zh-CN" sz="1600" dirty="0" smtClean="0"/>
              <a:t>掌握</a:t>
            </a:r>
            <a:r>
              <a:rPr lang="en-US" altLang="zh-CN" sz="1600" dirty="0" smtClean="0"/>
              <a:t>SystemVerilog</a:t>
            </a:r>
            <a:r>
              <a:rPr lang="zh-CN" altLang="zh-CN" sz="1600" dirty="0" smtClean="0"/>
              <a:t>中引入的新的</a:t>
            </a:r>
            <a:r>
              <a:rPr lang="zh-CN" altLang="en-US" sz="1600" dirty="0" smtClean="0"/>
              <a:t>语法结构</a:t>
            </a:r>
            <a:r>
              <a:rPr lang="zh-CN" altLang="zh-CN" sz="1400" dirty="0" smtClean="0"/>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课程回顾： </a:t>
            </a:r>
            <a:r>
              <a:rPr lang="en-US" altLang="zh-CN" sz="3200" dirty="0" smtClean="0"/>
              <a:t>SystemVerilog </a:t>
            </a:r>
            <a:r>
              <a:rPr lang="zh-CN" altLang="en-US" sz="3200" dirty="0" smtClean="0"/>
              <a:t>的时钟和程序块</a:t>
            </a:r>
            <a:endParaRPr lang="zh-CN" altLang="en-US" sz="3200" dirty="0"/>
          </a:p>
        </p:txBody>
      </p:sp>
      <p:sp>
        <p:nvSpPr>
          <p:cNvPr id="3" name="内容占位符 2"/>
          <p:cNvSpPr>
            <a:spLocks noGrp="1"/>
          </p:cNvSpPr>
          <p:nvPr>
            <p:ph idx="1"/>
          </p:nvPr>
        </p:nvSpPr>
        <p:spPr/>
        <p:txBody>
          <a:bodyPr/>
          <a:lstStyle/>
          <a:p>
            <a:r>
              <a:rPr lang="zh-CN" altLang="en-US" dirty="0" smtClean="0"/>
              <a:t>时钟块（域）及其调度属性</a:t>
            </a:r>
            <a:endParaRPr lang="en-US" altLang="zh-CN" dirty="0" smtClean="0"/>
          </a:p>
          <a:p>
            <a:pPr lvl="1"/>
            <a:r>
              <a:rPr lang="zh-CN" altLang="en-US" dirty="0" smtClean="0"/>
              <a:t>属于型同步采样</a:t>
            </a:r>
            <a:endParaRPr lang="en-US" altLang="zh-CN" dirty="0" smtClean="0"/>
          </a:p>
          <a:p>
            <a:pPr lvl="2"/>
            <a:r>
              <a:rPr lang="zh-CN" altLang="en-US" dirty="0" smtClean="0"/>
              <a:t>方便测试平台的开发</a:t>
            </a:r>
            <a:r>
              <a:rPr lang="en-US" altLang="zh-CN" dirty="0" smtClean="0"/>
              <a:t>/</a:t>
            </a:r>
            <a:r>
              <a:rPr lang="zh-CN" altLang="en-US" dirty="0" smtClean="0"/>
              <a:t>延迟是时钟周期的整数</a:t>
            </a:r>
          </a:p>
          <a:p>
            <a:pPr lvl="2"/>
            <a:r>
              <a:rPr lang="zh-CN" altLang="en-US" dirty="0" smtClean="0"/>
              <a:t> 促进测试平台的重复使用</a:t>
            </a:r>
            <a:endParaRPr lang="en-US" altLang="zh-CN" dirty="0" smtClean="0"/>
          </a:p>
          <a:p>
            <a:pPr lvl="2"/>
            <a:r>
              <a:rPr lang="zh-CN" altLang="en-US" dirty="0" smtClean="0"/>
              <a:t>稳定的采样输入和输出。</a:t>
            </a:r>
            <a:endParaRPr lang="en-US" altLang="zh-CN" dirty="0" smtClean="0"/>
          </a:p>
          <a:p>
            <a:pPr lvl="1"/>
            <a:r>
              <a:rPr lang="zh-CN" altLang="en-US" dirty="0" smtClean="0"/>
              <a:t>基于输入时钟周期的测试激励信号的产生</a:t>
            </a:r>
          </a:p>
          <a:p>
            <a:pPr lvl="1"/>
            <a:r>
              <a:rPr lang="zh-CN" altLang="en-US" dirty="0" smtClean="0"/>
              <a:t>基于输入时钟周期的输入信号采样</a:t>
            </a:r>
          </a:p>
          <a:p>
            <a:pPr lvl="1"/>
            <a:r>
              <a:rPr lang="zh-CN" altLang="en-US" dirty="0" smtClean="0"/>
              <a:t>良好设计的时钟块信号跟</a:t>
            </a:r>
            <a:r>
              <a:rPr lang="en-US" altLang="zh-CN" dirty="0" smtClean="0"/>
              <a:t>DUV</a:t>
            </a:r>
            <a:r>
              <a:rPr lang="zh-CN" altLang="en-US" dirty="0" smtClean="0"/>
              <a:t>的内部驱动信号不会产生竞争</a:t>
            </a:r>
            <a:endParaRPr lang="en-US" altLang="zh-CN" dirty="0" smtClean="0"/>
          </a:p>
          <a:p>
            <a:r>
              <a:rPr lang="zh-CN" altLang="en-US" dirty="0" smtClean="0"/>
              <a:t>程序块</a:t>
            </a:r>
            <a:endParaRPr lang="en-US" altLang="zh-CN" dirty="0" smtClean="0"/>
          </a:p>
          <a:p>
            <a:pPr lvl="1"/>
            <a:r>
              <a:rPr lang="zh-CN" altLang="en-US" dirty="0" smtClean="0"/>
              <a:t>使得设计代码和测试代码分开</a:t>
            </a:r>
            <a:endParaRPr lang="en-US" altLang="zh-CN" dirty="0" smtClean="0"/>
          </a:p>
          <a:p>
            <a:pPr lvl="1"/>
            <a:r>
              <a:rPr lang="zh-CN" altLang="en-US" dirty="0" smtClean="0"/>
              <a:t>使用预定义的调度语义，使得测试驱动跟设计代码内部驱动无冒险现象。</a:t>
            </a:r>
            <a:endParaRPr lang="en-US" altLang="zh-CN" dirty="0" smtClean="0"/>
          </a:p>
          <a:p>
            <a:pPr lvl="1"/>
            <a:r>
              <a:rPr lang="zh-CN" altLang="en-US" dirty="0" smtClean="0"/>
              <a:t>配合时钟块使用</a:t>
            </a:r>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课程回顾：程序块</a:t>
            </a:r>
            <a:endParaRPr lang="zh-CN" altLang="en-US" dirty="0"/>
          </a:p>
        </p:txBody>
      </p:sp>
      <p:sp>
        <p:nvSpPr>
          <p:cNvPr id="3" name="内容占位符 2"/>
          <p:cNvSpPr>
            <a:spLocks noGrp="1"/>
          </p:cNvSpPr>
          <p:nvPr>
            <p:ph idx="1"/>
          </p:nvPr>
        </p:nvSpPr>
        <p:spPr>
          <a:xfrm>
            <a:off x="457200" y="980728"/>
            <a:ext cx="5194920" cy="5328592"/>
          </a:xfrm>
        </p:spPr>
        <p:txBody>
          <a:bodyPr/>
          <a:lstStyle/>
          <a:p>
            <a:r>
              <a:rPr lang="zh-CN" altLang="en-US" dirty="0" smtClean="0"/>
              <a:t>程序块</a:t>
            </a:r>
          </a:p>
          <a:p>
            <a:pPr lvl="1"/>
            <a:r>
              <a:rPr lang="zh-CN" altLang="en-US" dirty="0" smtClean="0"/>
              <a:t>使得设计代码和测试代码分开</a:t>
            </a:r>
            <a:endParaRPr lang="en-US" altLang="zh-CN" dirty="0" smtClean="0"/>
          </a:p>
          <a:p>
            <a:pPr lvl="2"/>
            <a:r>
              <a:rPr lang="zh-CN" altLang="en-US" dirty="0" smtClean="0"/>
              <a:t>有限的语句块类型</a:t>
            </a:r>
            <a:endParaRPr lang="en-US" altLang="zh-CN" dirty="0" smtClean="0"/>
          </a:p>
          <a:p>
            <a:pPr lvl="1"/>
            <a:r>
              <a:rPr lang="zh-CN" altLang="en-US" dirty="0" smtClean="0"/>
              <a:t>使用预定义的调度语义，使得测试驱动跟设计代码内部驱动无冒险现象。</a:t>
            </a:r>
            <a:endParaRPr lang="en-US" altLang="zh-CN" dirty="0" smtClean="0"/>
          </a:p>
          <a:p>
            <a:pPr lvl="2"/>
            <a:r>
              <a:rPr lang="zh-CN" altLang="en-US" dirty="0" smtClean="0"/>
              <a:t>在重新激活区执行</a:t>
            </a:r>
          </a:p>
          <a:p>
            <a:pPr lvl="1"/>
            <a:r>
              <a:rPr lang="zh-CN" altLang="en-US" dirty="0" smtClean="0"/>
              <a:t>通常配合虚拟接口</a:t>
            </a:r>
            <a:r>
              <a:rPr lang="en-US" altLang="zh-CN" dirty="0" smtClean="0"/>
              <a:t>/</a:t>
            </a:r>
            <a:r>
              <a:rPr lang="zh-CN" altLang="en-US" dirty="0" smtClean="0"/>
              <a:t>时钟块使用</a:t>
            </a:r>
            <a:endParaRPr lang="en-US" altLang="zh-CN" dirty="0" smtClean="0"/>
          </a:p>
          <a:p>
            <a:pPr lvl="1"/>
            <a:endParaRPr lang="zh-CN" altLang="en-US" dirty="0"/>
          </a:p>
        </p:txBody>
      </p:sp>
      <p:sp>
        <p:nvSpPr>
          <p:cNvPr id="4" name="Text Box 5"/>
          <p:cNvSpPr txBox="1">
            <a:spLocks noChangeArrowheads="1"/>
          </p:cNvSpPr>
          <p:nvPr/>
        </p:nvSpPr>
        <p:spPr bwMode="auto">
          <a:xfrm>
            <a:off x="5421313" y="3125788"/>
            <a:ext cx="1150937" cy="369332"/>
          </a:xfrm>
          <a:prstGeom prst="rect">
            <a:avLst/>
          </a:prstGeom>
          <a:solidFill>
            <a:srgbClr val="C0C0C0"/>
          </a:solidFill>
          <a:ln w="9525">
            <a:solidFill>
              <a:srgbClr val="C0C0C0"/>
            </a:solidFill>
            <a:miter lim="800000"/>
            <a:headEnd/>
            <a:tailEnd/>
          </a:ln>
          <a:effectLst/>
        </p:spPr>
        <p:txBody>
          <a:bodyPr>
            <a:spAutoFit/>
          </a:bodyPr>
          <a:lstStyle/>
          <a:p>
            <a:pPr algn="ctr">
              <a:spcBef>
                <a:spcPct val="0"/>
              </a:spcBef>
            </a:pPr>
            <a:r>
              <a:rPr lang="en-US" altLang="zh-CN" dirty="0"/>
              <a:t>RTL </a:t>
            </a:r>
            <a:r>
              <a:rPr lang="zh-CN" altLang="en-US" dirty="0"/>
              <a:t>设计</a:t>
            </a:r>
          </a:p>
        </p:txBody>
      </p:sp>
      <p:sp>
        <p:nvSpPr>
          <p:cNvPr id="5" name="Text Box 6"/>
          <p:cNvSpPr txBox="1">
            <a:spLocks noChangeArrowheads="1"/>
          </p:cNvSpPr>
          <p:nvPr/>
        </p:nvSpPr>
        <p:spPr bwMode="auto">
          <a:xfrm>
            <a:off x="5364163" y="4365625"/>
            <a:ext cx="1584325" cy="369332"/>
          </a:xfrm>
          <a:prstGeom prst="rect">
            <a:avLst/>
          </a:prstGeom>
          <a:solidFill>
            <a:srgbClr val="C0C0C0"/>
          </a:solidFill>
          <a:ln w="9525">
            <a:solidFill>
              <a:srgbClr val="C0C0C0"/>
            </a:solidFill>
            <a:miter lim="800000"/>
            <a:headEnd/>
            <a:tailEnd/>
          </a:ln>
          <a:effectLst/>
        </p:spPr>
        <p:txBody>
          <a:bodyPr>
            <a:spAutoFit/>
          </a:bodyPr>
          <a:lstStyle/>
          <a:p>
            <a:pPr algn="ctr">
              <a:lnSpc>
                <a:spcPct val="100000"/>
              </a:lnSpc>
              <a:spcBef>
                <a:spcPct val="0"/>
              </a:spcBef>
              <a:buClrTx/>
              <a:buSzTx/>
              <a:buFontTx/>
              <a:buNone/>
            </a:pPr>
            <a:r>
              <a:rPr lang="zh-CN" altLang="en-US" dirty="0" smtClean="0"/>
              <a:t>断言 </a:t>
            </a:r>
            <a:endParaRPr lang="zh-CN" altLang="en-US" dirty="0"/>
          </a:p>
        </p:txBody>
      </p:sp>
      <p:sp>
        <p:nvSpPr>
          <p:cNvPr id="6" name="Line 7"/>
          <p:cNvSpPr>
            <a:spLocks noChangeShapeType="1"/>
          </p:cNvSpPr>
          <p:nvPr/>
        </p:nvSpPr>
        <p:spPr bwMode="auto">
          <a:xfrm flipV="1">
            <a:off x="5219700" y="5184775"/>
            <a:ext cx="2089150" cy="576263"/>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7" name="Line 8"/>
          <p:cNvSpPr>
            <a:spLocks noChangeShapeType="1"/>
          </p:cNvSpPr>
          <p:nvPr/>
        </p:nvSpPr>
        <p:spPr bwMode="auto">
          <a:xfrm>
            <a:off x="6948488" y="4581525"/>
            <a:ext cx="360362"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8" name="Text Box 10"/>
          <p:cNvSpPr txBox="1">
            <a:spLocks noChangeArrowheads="1"/>
          </p:cNvSpPr>
          <p:nvPr/>
        </p:nvSpPr>
        <p:spPr bwMode="auto">
          <a:xfrm>
            <a:off x="7296150" y="4956175"/>
            <a:ext cx="1296988" cy="376238"/>
          </a:xfrm>
          <a:prstGeom prst="rect">
            <a:avLst/>
          </a:prstGeom>
          <a:solidFill>
            <a:srgbClr val="00B0F0"/>
          </a:solidFill>
          <a:ln w="9525">
            <a:solidFill>
              <a:schemeClr val="tx1"/>
            </a:solidFill>
            <a:miter lim="800000"/>
            <a:headEnd/>
            <a:tailEnd/>
          </a:ln>
          <a:effectLst/>
        </p:spPr>
        <p:txBody>
          <a:bodyPr>
            <a:spAutoFit/>
          </a:bodyPr>
          <a:lstStyle/>
          <a:p>
            <a:pPr>
              <a:lnSpc>
                <a:spcPct val="100000"/>
              </a:lnSpc>
              <a:buClrTx/>
              <a:buSzTx/>
              <a:buFontTx/>
              <a:buNone/>
            </a:pPr>
            <a:r>
              <a:rPr lang="en-US" altLang="zh-CN"/>
              <a:t>Reactive</a:t>
            </a:r>
            <a:r>
              <a:rPr lang="en-US" altLang="zh-CN">
                <a:latin typeface="Tahoma" pitchFamily="34" charset="0"/>
              </a:rPr>
              <a:t> </a:t>
            </a:r>
          </a:p>
        </p:txBody>
      </p:sp>
      <p:sp>
        <p:nvSpPr>
          <p:cNvPr id="9" name="Line 11"/>
          <p:cNvSpPr>
            <a:spLocks noChangeShapeType="1"/>
          </p:cNvSpPr>
          <p:nvPr/>
        </p:nvSpPr>
        <p:spPr bwMode="auto">
          <a:xfrm>
            <a:off x="7916863" y="1560513"/>
            <a:ext cx="0" cy="4318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0" name="Text Box 12"/>
          <p:cNvSpPr txBox="1">
            <a:spLocks noChangeArrowheads="1"/>
          </p:cNvSpPr>
          <p:nvPr/>
        </p:nvSpPr>
        <p:spPr bwMode="auto">
          <a:xfrm>
            <a:off x="7253288" y="1989138"/>
            <a:ext cx="1296987" cy="376237"/>
          </a:xfrm>
          <a:prstGeom prst="rect">
            <a:avLst/>
          </a:prstGeom>
          <a:solidFill>
            <a:srgbClr val="C0C0C0"/>
          </a:solidFill>
          <a:ln w="9525">
            <a:solidFill>
              <a:srgbClr val="C0C0C0"/>
            </a:solidFill>
            <a:miter lim="800000"/>
            <a:headEnd/>
            <a:tailEnd/>
          </a:ln>
          <a:effectLst/>
        </p:spPr>
        <p:txBody>
          <a:bodyPr>
            <a:spAutoFit/>
          </a:bodyPr>
          <a:lstStyle/>
          <a:p>
            <a:pPr algn="ctr">
              <a:lnSpc>
                <a:spcPct val="100000"/>
              </a:lnSpc>
              <a:buClrTx/>
              <a:buSzTx/>
              <a:buFontTx/>
              <a:buNone/>
            </a:pPr>
            <a:r>
              <a:rPr lang="en-US" altLang="zh-CN" dirty="0" err="1"/>
              <a:t>preponed</a:t>
            </a:r>
            <a:r>
              <a:rPr lang="en-US" altLang="zh-CN" dirty="0">
                <a:latin typeface="Tahoma" pitchFamily="34" charset="0"/>
              </a:rPr>
              <a:t> </a:t>
            </a:r>
          </a:p>
        </p:txBody>
      </p:sp>
      <p:sp>
        <p:nvSpPr>
          <p:cNvPr id="11" name="Text Box 13"/>
          <p:cNvSpPr txBox="1">
            <a:spLocks noChangeArrowheads="1"/>
          </p:cNvSpPr>
          <p:nvPr/>
        </p:nvSpPr>
        <p:spPr bwMode="auto">
          <a:xfrm>
            <a:off x="7267575" y="2566988"/>
            <a:ext cx="1296988" cy="376237"/>
          </a:xfrm>
          <a:prstGeom prst="rect">
            <a:avLst/>
          </a:prstGeom>
          <a:solidFill>
            <a:srgbClr val="C0C0C0"/>
          </a:solidFill>
          <a:ln w="9525">
            <a:solidFill>
              <a:srgbClr val="C0C0C0"/>
            </a:solidFill>
            <a:miter lim="800000"/>
            <a:headEnd/>
            <a:tailEnd/>
          </a:ln>
          <a:effectLst/>
        </p:spPr>
        <p:txBody>
          <a:bodyPr>
            <a:spAutoFit/>
          </a:bodyPr>
          <a:lstStyle/>
          <a:p>
            <a:pPr algn="ctr">
              <a:lnSpc>
                <a:spcPct val="100000"/>
              </a:lnSpc>
              <a:buClrTx/>
              <a:buSzTx/>
              <a:buFontTx/>
              <a:buNone/>
            </a:pPr>
            <a:r>
              <a:rPr lang="en-US" altLang="zh-CN" dirty="0"/>
              <a:t>Active</a:t>
            </a:r>
            <a:r>
              <a:rPr lang="en-US" altLang="zh-CN" dirty="0">
                <a:latin typeface="Tahoma" pitchFamily="34" charset="0"/>
              </a:rPr>
              <a:t> </a:t>
            </a:r>
          </a:p>
        </p:txBody>
      </p:sp>
      <p:sp>
        <p:nvSpPr>
          <p:cNvPr id="12" name="Text Box 14"/>
          <p:cNvSpPr txBox="1">
            <a:spLocks noChangeArrowheads="1"/>
          </p:cNvSpPr>
          <p:nvPr/>
        </p:nvSpPr>
        <p:spPr bwMode="auto">
          <a:xfrm>
            <a:off x="7277100" y="3176588"/>
            <a:ext cx="1296988" cy="376237"/>
          </a:xfrm>
          <a:prstGeom prst="rect">
            <a:avLst/>
          </a:prstGeom>
          <a:solidFill>
            <a:srgbClr val="C0C0C0"/>
          </a:solidFill>
          <a:ln w="9525">
            <a:solidFill>
              <a:srgbClr val="C0C0C0"/>
            </a:solidFill>
            <a:miter lim="800000"/>
            <a:headEnd/>
            <a:tailEnd/>
          </a:ln>
          <a:effectLst/>
        </p:spPr>
        <p:txBody>
          <a:bodyPr>
            <a:spAutoFit/>
          </a:bodyPr>
          <a:lstStyle/>
          <a:p>
            <a:pPr algn="ctr"/>
            <a:r>
              <a:rPr lang="en-US" altLang="zh-CN"/>
              <a:t>Inactive </a:t>
            </a:r>
          </a:p>
        </p:txBody>
      </p:sp>
      <p:sp>
        <p:nvSpPr>
          <p:cNvPr id="13" name="Text Box 15"/>
          <p:cNvSpPr txBox="1">
            <a:spLocks noChangeArrowheads="1"/>
          </p:cNvSpPr>
          <p:nvPr/>
        </p:nvSpPr>
        <p:spPr bwMode="auto">
          <a:xfrm>
            <a:off x="7277100" y="3778250"/>
            <a:ext cx="1296988" cy="376238"/>
          </a:xfrm>
          <a:prstGeom prst="rect">
            <a:avLst/>
          </a:prstGeom>
          <a:solidFill>
            <a:srgbClr val="C0C0C0"/>
          </a:solidFill>
          <a:ln w="9525">
            <a:solidFill>
              <a:srgbClr val="C0C0C0"/>
            </a:solidFill>
            <a:miter lim="800000"/>
            <a:headEnd/>
            <a:tailEnd/>
          </a:ln>
          <a:effectLst/>
        </p:spPr>
        <p:txBody>
          <a:bodyPr>
            <a:spAutoFit/>
          </a:bodyPr>
          <a:lstStyle/>
          <a:p>
            <a:pPr algn="ctr"/>
            <a:r>
              <a:rPr lang="en-US" altLang="zh-CN"/>
              <a:t>NBA </a:t>
            </a:r>
          </a:p>
        </p:txBody>
      </p:sp>
      <p:sp>
        <p:nvSpPr>
          <p:cNvPr id="14" name="Text Box 16"/>
          <p:cNvSpPr txBox="1">
            <a:spLocks noChangeArrowheads="1"/>
          </p:cNvSpPr>
          <p:nvPr/>
        </p:nvSpPr>
        <p:spPr bwMode="auto">
          <a:xfrm>
            <a:off x="7286625" y="4360863"/>
            <a:ext cx="1296988" cy="376237"/>
          </a:xfrm>
          <a:prstGeom prst="rect">
            <a:avLst/>
          </a:prstGeom>
          <a:solidFill>
            <a:srgbClr val="C0C0C0"/>
          </a:solidFill>
          <a:ln w="9525">
            <a:solidFill>
              <a:srgbClr val="C0C0C0"/>
            </a:solidFill>
            <a:miter lim="800000"/>
            <a:headEnd/>
            <a:tailEnd/>
          </a:ln>
          <a:effectLst/>
        </p:spPr>
        <p:txBody>
          <a:bodyPr>
            <a:spAutoFit/>
          </a:bodyPr>
          <a:lstStyle/>
          <a:p>
            <a:pPr algn="ctr"/>
            <a:r>
              <a:rPr lang="en-US" altLang="zh-CN"/>
              <a:t>Observed</a:t>
            </a:r>
          </a:p>
        </p:txBody>
      </p:sp>
      <p:sp>
        <p:nvSpPr>
          <p:cNvPr id="15" name="Text Box 17"/>
          <p:cNvSpPr txBox="1">
            <a:spLocks noChangeArrowheads="1"/>
          </p:cNvSpPr>
          <p:nvPr/>
        </p:nvSpPr>
        <p:spPr bwMode="auto">
          <a:xfrm>
            <a:off x="7286625" y="5543550"/>
            <a:ext cx="1296988" cy="376238"/>
          </a:xfrm>
          <a:prstGeom prst="rect">
            <a:avLst/>
          </a:prstGeom>
          <a:solidFill>
            <a:srgbClr val="C0C0C0"/>
          </a:solidFill>
          <a:ln w="9525">
            <a:solidFill>
              <a:srgbClr val="C0C0C0"/>
            </a:solidFill>
            <a:miter lim="800000"/>
            <a:headEnd/>
            <a:tailEnd/>
          </a:ln>
          <a:effectLst/>
        </p:spPr>
        <p:txBody>
          <a:bodyPr>
            <a:spAutoFit/>
          </a:bodyPr>
          <a:lstStyle/>
          <a:p>
            <a:pPr algn="ctr"/>
            <a:r>
              <a:rPr lang="en-US" altLang="zh-CN"/>
              <a:t>Postpond</a:t>
            </a:r>
          </a:p>
        </p:txBody>
      </p:sp>
      <p:sp>
        <p:nvSpPr>
          <p:cNvPr id="16" name="Line 18"/>
          <p:cNvSpPr>
            <a:spLocks noChangeShapeType="1"/>
          </p:cNvSpPr>
          <p:nvPr/>
        </p:nvSpPr>
        <p:spPr bwMode="auto">
          <a:xfrm>
            <a:off x="7916863" y="23685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7" name="Line 19"/>
          <p:cNvSpPr>
            <a:spLocks noChangeShapeType="1"/>
          </p:cNvSpPr>
          <p:nvPr/>
        </p:nvSpPr>
        <p:spPr bwMode="auto">
          <a:xfrm>
            <a:off x="7916863" y="41687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8" name="Line 20"/>
          <p:cNvSpPr>
            <a:spLocks noChangeShapeType="1"/>
          </p:cNvSpPr>
          <p:nvPr/>
        </p:nvSpPr>
        <p:spPr bwMode="auto">
          <a:xfrm>
            <a:off x="7916863" y="47434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9" name="Line 21"/>
          <p:cNvSpPr>
            <a:spLocks noChangeShapeType="1"/>
          </p:cNvSpPr>
          <p:nvPr/>
        </p:nvSpPr>
        <p:spPr bwMode="auto">
          <a:xfrm>
            <a:off x="7916863" y="53387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0" name="Line 22"/>
          <p:cNvSpPr>
            <a:spLocks noChangeShapeType="1"/>
          </p:cNvSpPr>
          <p:nvPr/>
        </p:nvSpPr>
        <p:spPr bwMode="auto">
          <a:xfrm>
            <a:off x="7916863" y="296703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1" name="Line 23"/>
          <p:cNvSpPr>
            <a:spLocks noChangeShapeType="1"/>
          </p:cNvSpPr>
          <p:nvPr/>
        </p:nvSpPr>
        <p:spPr bwMode="auto">
          <a:xfrm>
            <a:off x="7916863" y="35575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2" name="Line 24"/>
          <p:cNvSpPr>
            <a:spLocks noChangeShapeType="1"/>
          </p:cNvSpPr>
          <p:nvPr/>
        </p:nvSpPr>
        <p:spPr bwMode="auto">
          <a:xfrm rot="-5400000">
            <a:off x="8672513" y="26193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3" name="Line 25"/>
          <p:cNvSpPr>
            <a:spLocks noChangeShapeType="1"/>
          </p:cNvSpPr>
          <p:nvPr/>
        </p:nvSpPr>
        <p:spPr bwMode="auto">
          <a:xfrm rot="-5400000">
            <a:off x="8674100" y="32686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4" name="Line 26"/>
          <p:cNvSpPr>
            <a:spLocks noChangeShapeType="1"/>
          </p:cNvSpPr>
          <p:nvPr/>
        </p:nvSpPr>
        <p:spPr bwMode="auto">
          <a:xfrm rot="-5400000">
            <a:off x="8674100" y="384492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5" name="Line 27"/>
          <p:cNvSpPr>
            <a:spLocks noChangeShapeType="1"/>
          </p:cNvSpPr>
          <p:nvPr/>
        </p:nvSpPr>
        <p:spPr bwMode="auto">
          <a:xfrm rot="-5400000">
            <a:off x="8686800" y="50053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6" name="Line 28"/>
          <p:cNvSpPr>
            <a:spLocks noChangeShapeType="1"/>
          </p:cNvSpPr>
          <p:nvPr/>
        </p:nvSpPr>
        <p:spPr bwMode="auto">
          <a:xfrm rot="-5400000">
            <a:off x="8870950" y="5461000"/>
            <a:ext cx="0" cy="5461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27" name="Line 31"/>
          <p:cNvSpPr>
            <a:spLocks noChangeShapeType="1"/>
          </p:cNvSpPr>
          <p:nvPr/>
        </p:nvSpPr>
        <p:spPr bwMode="auto">
          <a:xfrm flipV="1">
            <a:off x="8772525" y="2463800"/>
            <a:ext cx="0" cy="2665413"/>
          </a:xfrm>
          <a:prstGeom prst="line">
            <a:avLst/>
          </a:prstGeom>
          <a:noFill/>
          <a:ln w="9525">
            <a:solidFill>
              <a:schemeClr val="tx1"/>
            </a:solidFill>
            <a:round/>
            <a:headEnd/>
            <a:tailEnd/>
          </a:ln>
          <a:effectLst/>
        </p:spPr>
        <p:txBody>
          <a:bodyPr>
            <a:spAutoFit/>
          </a:bodyPr>
          <a:lstStyle/>
          <a:p>
            <a:endParaRPr lang="zh-CN" altLang="en-US"/>
          </a:p>
        </p:txBody>
      </p:sp>
      <p:sp>
        <p:nvSpPr>
          <p:cNvPr id="28" name="Line 32"/>
          <p:cNvSpPr>
            <a:spLocks noChangeShapeType="1"/>
          </p:cNvSpPr>
          <p:nvPr/>
        </p:nvSpPr>
        <p:spPr bwMode="auto">
          <a:xfrm flipH="1">
            <a:off x="7916863" y="2473325"/>
            <a:ext cx="865187"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29" name="Line 34"/>
          <p:cNvSpPr>
            <a:spLocks noChangeShapeType="1"/>
          </p:cNvSpPr>
          <p:nvPr/>
        </p:nvSpPr>
        <p:spPr bwMode="auto">
          <a:xfrm>
            <a:off x="7145338" y="198278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30" name="Line 35"/>
          <p:cNvSpPr>
            <a:spLocks noChangeShapeType="1"/>
          </p:cNvSpPr>
          <p:nvPr/>
        </p:nvSpPr>
        <p:spPr bwMode="auto">
          <a:xfrm>
            <a:off x="8907463" y="197643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31" name="Line 36"/>
          <p:cNvSpPr>
            <a:spLocks noChangeShapeType="1"/>
          </p:cNvSpPr>
          <p:nvPr/>
        </p:nvSpPr>
        <p:spPr bwMode="auto">
          <a:xfrm rot="-5400000">
            <a:off x="6971507" y="1823244"/>
            <a:ext cx="0" cy="623887"/>
          </a:xfrm>
          <a:prstGeom prst="line">
            <a:avLst/>
          </a:prstGeom>
          <a:noFill/>
          <a:ln w="25400">
            <a:solidFill>
              <a:schemeClr val="tx1"/>
            </a:solidFill>
            <a:round/>
            <a:headEnd/>
            <a:tailEnd type="stealth" w="lg" len="lg"/>
          </a:ln>
          <a:effectLst/>
        </p:spPr>
        <p:txBody>
          <a:bodyPr>
            <a:spAutoFit/>
          </a:bodyPr>
          <a:lstStyle/>
          <a:p>
            <a:endParaRPr lang="zh-CN" altLang="en-US"/>
          </a:p>
        </p:txBody>
      </p:sp>
      <p:sp>
        <p:nvSpPr>
          <p:cNvPr id="32" name="AutoShape 38"/>
          <p:cNvSpPr>
            <a:spLocks/>
          </p:cNvSpPr>
          <p:nvPr/>
        </p:nvSpPr>
        <p:spPr bwMode="auto">
          <a:xfrm>
            <a:off x="6659563" y="2517775"/>
            <a:ext cx="433387" cy="1631950"/>
          </a:xfrm>
          <a:prstGeom prst="leftBrace">
            <a:avLst>
              <a:gd name="adj1" fmla="val 31380"/>
              <a:gd name="adj2" fmla="val 50000"/>
            </a:avLst>
          </a:prstGeom>
          <a:noFill/>
          <a:ln w="9525">
            <a:solidFill>
              <a:schemeClr val="tx1"/>
            </a:solidFill>
            <a:round/>
            <a:headEnd/>
            <a:tailEnd/>
          </a:ln>
          <a:effectLst/>
        </p:spPr>
        <p:txBody>
          <a:bodyPr anchor="ctr">
            <a:spAutoFit/>
          </a:bodyPr>
          <a:lstStyle/>
          <a:p>
            <a:endParaRPr lang="zh-CN" altLang="en-US"/>
          </a:p>
        </p:txBody>
      </p:sp>
      <p:sp>
        <p:nvSpPr>
          <p:cNvPr id="33" name="Text Box 3"/>
          <p:cNvSpPr txBox="1">
            <a:spLocks noChangeArrowheads="1"/>
          </p:cNvSpPr>
          <p:nvPr/>
        </p:nvSpPr>
        <p:spPr bwMode="auto">
          <a:xfrm>
            <a:off x="468313" y="5013325"/>
            <a:ext cx="4824412" cy="1525588"/>
          </a:xfrm>
          <a:prstGeom prst="rect">
            <a:avLst/>
          </a:prstGeom>
          <a:noFill/>
          <a:ln w="9525">
            <a:solidFill>
              <a:schemeClr val="tx1"/>
            </a:solidFill>
            <a:miter lim="800000"/>
            <a:headEnd/>
            <a:tailEnd/>
          </a:ln>
          <a:effectLst/>
        </p:spPr>
        <p:txBody>
          <a:bodyPr lIns="72000" tIns="72000" rIns="72000" bIns="72000">
            <a:spAutoFit/>
          </a:bodyPr>
          <a:lstStyle/>
          <a:p>
            <a:pPr>
              <a:lnSpc>
                <a:spcPct val="100000"/>
              </a:lnSpc>
              <a:spcBef>
                <a:spcPct val="0"/>
              </a:spcBef>
              <a:buClrTx/>
              <a:buSzTx/>
              <a:buFontTx/>
              <a:buNone/>
            </a:pPr>
            <a:r>
              <a:rPr lang="en-US" altLang="zh-CN" dirty="0">
                <a:latin typeface="Arial" charset="0"/>
              </a:rPr>
              <a:t>program name(&lt;</a:t>
            </a:r>
            <a:r>
              <a:rPr lang="zh-CN" altLang="en-US" dirty="0">
                <a:latin typeface="Arial" charset="0"/>
              </a:rPr>
              <a:t>端口列表</a:t>
            </a:r>
            <a:r>
              <a:rPr lang="en-US" altLang="zh-CN" dirty="0">
                <a:latin typeface="Arial" charset="0"/>
              </a:rPr>
              <a:t>&gt;)</a:t>
            </a:r>
          </a:p>
          <a:p>
            <a:pPr>
              <a:lnSpc>
                <a:spcPct val="100000"/>
              </a:lnSpc>
              <a:spcBef>
                <a:spcPct val="0"/>
              </a:spcBef>
              <a:buClrTx/>
              <a:buSzTx/>
              <a:buFontTx/>
              <a:buNone/>
            </a:pPr>
            <a:r>
              <a:rPr lang="en-US" altLang="zh-CN" dirty="0">
                <a:latin typeface="Arial" charset="0"/>
              </a:rPr>
              <a:t>    &lt;</a:t>
            </a:r>
            <a:r>
              <a:rPr lang="zh-CN" altLang="en-US" dirty="0">
                <a:latin typeface="Arial" charset="0"/>
              </a:rPr>
              <a:t>声明语句</a:t>
            </a:r>
            <a:r>
              <a:rPr lang="en-US" altLang="zh-CN" dirty="0">
                <a:latin typeface="Arial" charset="0"/>
              </a:rPr>
              <a:t>&gt;</a:t>
            </a:r>
            <a:r>
              <a:rPr lang="zh-CN" altLang="en-US" dirty="0">
                <a:latin typeface="Arial" charset="0"/>
              </a:rPr>
              <a:t>； </a:t>
            </a:r>
            <a:r>
              <a:rPr lang="en-US" altLang="zh-CN" dirty="0">
                <a:latin typeface="Arial" charset="0"/>
              </a:rPr>
              <a:t>//type, </a:t>
            </a:r>
            <a:r>
              <a:rPr lang="en-US" altLang="zh-CN" dirty="0" err="1">
                <a:latin typeface="Arial" charset="0"/>
              </a:rPr>
              <a:t>func</a:t>
            </a:r>
            <a:r>
              <a:rPr lang="en-US" altLang="zh-CN" dirty="0">
                <a:latin typeface="Arial" charset="0"/>
              </a:rPr>
              <a:t>, </a:t>
            </a:r>
            <a:r>
              <a:rPr lang="en-US" altLang="zh-CN" dirty="0" err="1">
                <a:latin typeface="Arial" charset="0"/>
              </a:rPr>
              <a:t>class,clocking</a:t>
            </a:r>
            <a:r>
              <a:rPr lang="en-US" altLang="zh-CN" dirty="0">
                <a:latin typeface="Arial" charset="0"/>
              </a:rPr>
              <a:t>…</a:t>
            </a:r>
          </a:p>
          <a:p>
            <a:pPr>
              <a:lnSpc>
                <a:spcPct val="100000"/>
              </a:lnSpc>
              <a:spcBef>
                <a:spcPct val="0"/>
              </a:spcBef>
              <a:buClrTx/>
              <a:buSzTx/>
              <a:buFontTx/>
              <a:buNone/>
            </a:pPr>
            <a:r>
              <a:rPr lang="en-US" altLang="zh-CN" dirty="0">
                <a:latin typeface="Arial" charset="0"/>
              </a:rPr>
              <a:t>    &lt;</a:t>
            </a:r>
            <a:r>
              <a:rPr lang="zh-CN" altLang="en-US" dirty="0">
                <a:latin typeface="Arial" charset="0"/>
              </a:rPr>
              <a:t>连续赋值语句</a:t>
            </a:r>
            <a:r>
              <a:rPr lang="en-US" altLang="zh-CN" dirty="0">
                <a:latin typeface="Arial" charset="0"/>
              </a:rPr>
              <a:t>&gt;</a:t>
            </a:r>
            <a:r>
              <a:rPr lang="zh-CN" altLang="en-US" dirty="0">
                <a:latin typeface="Arial" charset="0"/>
              </a:rPr>
              <a:t>；</a:t>
            </a:r>
          </a:p>
          <a:p>
            <a:pPr>
              <a:lnSpc>
                <a:spcPct val="100000"/>
              </a:lnSpc>
              <a:spcBef>
                <a:spcPct val="0"/>
              </a:spcBef>
              <a:buClrTx/>
              <a:buSzTx/>
              <a:buFontTx/>
              <a:buNone/>
            </a:pPr>
            <a:r>
              <a:rPr lang="zh-CN" altLang="en-US" dirty="0">
                <a:latin typeface="Arial" charset="0"/>
              </a:rPr>
              <a:t>    </a:t>
            </a:r>
            <a:r>
              <a:rPr lang="en-US" altLang="zh-CN" dirty="0">
                <a:latin typeface="Arial" charset="0"/>
              </a:rPr>
              <a:t>initial &lt;</a:t>
            </a:r>
            <a:r>
              <a:rPr lang="zh-CN" altLang="en-US" dirty="0">
                <a:latin typeface="Arial" charset="0"/>
              </a:rPr>
              <a:t>语句块</a:t>
            </a:r>
            <a:r>
              <a:rPr lang="en-US" altLang="zh-CN" dirty="0">
                <a:latin typeface="Arial" charset="0"/>
              </a:rPr>
              <a:t>&gt;</a:t>
            </a:r>
          </a:p>
          <a:p>
            <a:pPr>
              <a:lnSpc>
                <a:spcPct val="100000"/>
              </a:lnSpc>
              <a:spcBef>
                <a:spcPct val="0"/>
              </a:spcBef>
              <a:buClrTx/>
              <a:buSzTx/>
              <a:buFontTx/>
              <a:buNone/>
            </a:pPr>
            <a:r>
              <a:rPr lang="en-US" altLang="zh-CN" dirty="0" err="1">
                <a:latin typeface="Arial" charset="0"/>
              </a:rPr>
              <a:t>endprogram</a:t>
            </a:r>
            <a:endParaRPr lang="en-US" altLang="zh-CN" dirty="0">
              <a:latin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利用</a:t>
            </a:r>
            <a:r>
              <a:rPr lang="en-US" altLang="zh-CN" dirty="0" smtClean="0"/>
              <a:t>VCS </a:t>
            </a:r>
            <a:r>
              <a:rPr lang="zh-CN" altLang="en-US" dirty="0" smtClean="0"/>
              <a:t>验证</a:t>
            </a:r>
            <a:r>
              <a:rPr lang="en-US" altLang="zh-CN" dirty="0" smtClean="0"/>
              <a:t>4</a:t>
            </a:r>
            <a:r>
              <a:rPr lang="zh-CN" altLang="en-US" dirty="0" smtClean="0"/>
              <a:t>位加法器</a:t>
            </a:r>
            <a:endParaRPr lang="zh-CN" altLang="en-US" dirty="0"/>
          </a:p>
        </p:txBody>
      </p:sp>
      <p:sp>
        <p:nvSpPr>
          <p:cNvPr id="5" name="内容占位符 4"/>
          <p:cNvSpPr>
            <a:spLocks noGrp="1"/>
          </p:cNvSpPr>
          <p:nvPr>
            <p:ph idx="1"/>
          </p:nvPr>
        </p:nvSpPr>
        <p:spPr>
          <a:xfrm>
            <a:off x="457200" y="980728"/>
            <a:ext cx="8507288" cy="5328592"/>
          </a:xfrm>
        </p:spPr>
        <p:txBody>
          <a:bodyPr/>
          <a:lstStyle/>
          <a:p>
            <a:r>
              <a:rPr lang="zh-CN" altLang="en-US" sz="1800" dirty="0" smtClean="0"/>
              <a:t>实验目的：</a:t>
            </a:r>
            <a:endParaRPr lang="en-US" altLang="zh-CN" sz="1800" dirty="0" smtClean="0"/>
          </a:p>
          <a:p>
            <a:pPr lvl="1"/>
            <a:r>
              <a:rPr lang="en-US" altLang="zh-CN" sz="1600" dirty="0" smtClean="0"/>
              <a:t>1.</a:t>
            </a:r>
            <a:r>
              <a:rPr lang="zh-CN" altLang="en-US" sz="1600" dirty="0" smtClean="0"/>
              <a:t>了解熟悉</a:t>
            </a:r>
            <a:r>
              <a:rPr lang="en-US" altLang="zh-CN" sz="1600" dirty="0" smtClean="0"/>
              <a:t>VCS</a:t>
            </a:r>
            <a:r>
              <a:rPr lang="zh-CN" altLang="en-US" sz="1600" dirty="0" smtClean="0"/>
              <a:t>基本功能、界面和及使用。</a:t>
            </a:r>
            <a:endParaRPr lang="en-US" altLang="zh-CN" sz="1600" dirty="0" smtClean="0"/>
          </a:p>
          <a:p>
            <a:pPr lvl="1"/>
            <a:r>
              <a:rPr lang="en-US" altLang="zh-CN" sz="1600" dirty="0" smtClean="0"/>
              <a:t>2. </a:t>
            </a:r>
            <a:r>
              <a:rPr lang="zh-CN" altLang="en-US" sz="1600" dirty="0" smtClean="0"/>
              <a:t>能按照设计功能要求设计</a:t>
            </a:r>
            <a:r>
              <a:rPr lang="en-US" altLang="zh-CN" sz="1600" dirty="0" smtClean="0"/>
              <a:t>4</a:t>
            </a:r>
            <a:r>
              <a:rPr lang="zh-CN" altLang="en-US" sz="1600" dirty="0" smtClean="0"/>
              <a:t>位加法器的测试平台；</a:t>
            </a:r>
            <a:endParaRPr lang="en-US" altLang="zh-CN" sz="1600" dirty="0" smtClean="0"/>
          </a:p>
          <a:p>
            <a:r>
              <a:rPr lang="zh-CN" altLang="en-US" sz="2200" dirty="0" smtClean="0"/>
              <a:t>实验内容：</a:t>
            </a:r>
            <a:endParaRPr lang="en-US" altLang="zh-CN" sz="2200" dirty="0" smtClean="0"/>
          </a:p>
          <a:p>
            <a:pPr lvl="1"/>
            <a:r>
              <a:rPr lang="zh-CN" altLang="en-US" sz="1600" dirty="0" smtClean="0"/>
              <a:t>编写</a:t>
            </a:r>
            <a:r>
              <a:rPr lang="en-US" altLang="zh-CN" sz="1600" dirty="0" smtClean="0"/>
              <a:t>4</a:t>
            </a:r>
            <a:r>
              <a:rPr lang="zh-CN" altLang="en-US" sz="1600" dirty="0" smtClean="0"/>
              <a:t>位加法器的</a:t>
            </a:r>
            <a:r>
              <a:rPr lang="en-US" altLang="zh-CN" sz="1600" dirty="0" smtClean="0"/>
              <a:t>Verilog</a:t>
            </a:r>
            <a:r>
              <a:rPr lang="zh-CN" altLang="en-US" sz="1600" dirty="0" smtClean="0"/>
              <a:t>代码及测试文件</a:t>
            </a:r>
          </a:p>
          <a:p>
            <a:pPr lvl="1"/>
            <a:r>
              <a:rPr lang="zh-CN" altLang="en-US" sz="1600" dirty="0" smtClean="0"/>
              <a:t>使用</a:t>
            </a:r>
            <a:r>
              <a:rPr lang="en-US" altLang="zh-CN" sz="1600" dirty="0" smtClean="0"/>
              <a:t>VCS</a:t>
            </a:r>
            <a:r>
              <a:rPr lang="zh-CN" altLang="en-US" sz="1600" dirty="0" smtClean="0"/>
              <a:t>命令对</a:t>
            </a:r>
            <a:r>
              <a:rPr lang="en-US" altLang="zh-CN" sz="1600" dirty="0" smtClean="0"/>
              <a:t>4</a:t>
            </a:r>
            <a:r>
              <a:rPr lang="zh-CN" altLang="en-US" sz="1600" dirty="0" smtClean="0"/>
              <a:t>位加法器进行编译</a:t>
            </a:r>
            <a:endParaRPr lang="en-US" altLang="zh-CN" sz="1600" dirty="0" smtClean="0"/>
          </a:p>
          <a:p>
            <a:pPr lvl="2"/>
            <a:r>
              <a:rPr lang="zh-CN" altLang="en-US" sz="1400" dirty="0" smtClean="0"/>
              <a:t>或其他仿真器命令行</a:t>
            </a:r>
          </a:p>
          <a:p>
            <a:pPr lvl="1"/>
            <a:r>
              <a:rPr lang="zh-CN" altLang="en-US" sz="1600" dirty="0" smtClean="0"/>
              <a:t>在测试平台中加入对加法器结果的监测，并仿真</a:t>
            </a:r>
          </a:p>
          <a:p>
            <a:pPr lvl="1"/>
            <a:r>
              <a:rPr lang="zh-CN" altLang="en-US" sz="1600" dirty="0" smtClean="0"/>
              <a:t>在测试平台中加入仿真波形的生成语句</a:t>
            </a:r>
          </a:p>
          <a:p>
            <a:pPr lvl="1"/>
            <a:r>
              <a:rPr lang="zh-CN" altLang="en-US" sz="1600" dirty="0" smtClean="0"/>
              <a:t>使用</a:t>
            </a:r>
            <a:r>
              <a:rPr lang="en-US" altLang="zh-CN" sz="1600" dirty="0" smtClean="0"/>
              <a:t>DVE</a:t>
            </a:r>
            <a:r>
              <a:rPr lang="zh-CN" altLang="en-US" sz="1600" dirty="0" smtClean="0"/>
              <a:t>进行单步执行，并查看波形</a:t>
            </a:r>
            <a:endParaRPr lang="en-US" altLang="zh-CN" sz="1600" dirty="0" smtClean="0"/>
          </a:p>
          <a:p>
            <a:pPr lvl="2"/>
            <a:r>
              <a:rPr lang="zh-CN" altLang="en-US" sz="1400" dirty="0" smtClean="0"/>
              <a:t>或其他</a:t>
            </a:r>
          </a:p>
          <a:p>
            <a:r>
              <a:rPr lang="zh-CN" altLang="en-US" sz="1800" dirty="0" smtClean="0"/>
              <a:t>实验要求：</a:t>
            </a:r>
          </a:p>
          <a:p>
            <a:pPr lvl="1"/>
            <a:r>
              <a:rPr lang="zh-CN" altLang="en-US" sz="1400" dirty="0" smtClean="0"/>
              <a:t>熟悉</a:t>
            </a:r>
            <a:r>
              <a:rPr lang="en-US" altLang="zh-CN" sz="1400" dirty="0" smtClean="0"/>
              <a:t>VCS/</a:t>
            </a:r>
            <a:r>
              <a:rPr lang="en-US" altLang="zh-CN" sz="1400" dirty="0" err="1" smtClean="0"/>
              <a:t>vsim</a:t>
            </a:r>
            <a:r>
              <a:rPr lang="en-US" altLang="zh-CN" sz="1400" dirty="0" smtClean="0"/>
              <a:t> </a:t>
            </a:r>
            <a:r>
              <a:rPr lang="zh-CN" altLang="en-US" sz="1400" dirty="0" smtClean="0"/>
              <a:t>等仿真器命令行方式的运行方法和参数</a:t>
            </a:r>
            <a:endParaRPr lang="en-US" altLang="zh-CN" sz="1400" dirty="0" smtClean="0"/>
          </a:p>
          <a:p>
            <a:pPr lvl="1"/>
            <a:r>
              <a:rPr lang="zh-CN" altLang="en-US" sz="1400" dirty="0" smtClean="0"/>
              <a:t>熟悉产生离线波形文件的方法</a:t>
            </a:r>
            <a:endParaRPr lang="en-US" altLang="zh-CN" sz="1400" dirty="0" smtClean="0"/>
          </a:p>
          <a:p>
            <a:pPr lvl="1"/>
            <a:r>
              <a:rPr lang="zh-CN" altLang="en-US" sz="1400" dirty="0" smtClean="0"/>
              <a:t>利用仿真器图形界面进行详细调试</a:t>
            </a:r>
            <a:endParaRPr lang="en-US" altLang="zh-CN" sz="1400" dirty="0" smtClean="0"/>
          </a:p>
          <a:p>
            <a:pPr lvl="2"/>
            <a:r>
              <a:rPr lang="zh-CN" altLang="en-US" sz="1200" dirty="0" smtClean="0"/>
              <a:t>单步执行</a:t>
            </a:r>
            <a:endParaRPr lang="en-US" altLang="zh-CN" sz="1200" dirty="0" smtClean="0"/>
          </a:p>
          <a:p>
            <a:pPr lvl="2"/>
            <a:r>
              <a:rPr lang="zh-CN" altLang="en-US" sz="1200" dirty="0" smtClean="0"/>
              <a:t>断点设置</a:t>
            </a:r>
            <a:endParaRPr lang="en-US" altLang="zh-CN" sz="1200" dirty="0" smtClean="0"/>
          </a:p>
          <a:p>
            <a:pPr lvl="2"/>
            <a:r>
              <a:rPr lang="zh-CN" altLang="en-US" sz="1200" dirty="0" smtClean="0"/>
              <a:t>观察离线或在线波形</a:t>
            </a:r>
            <a:endParaRPr lang="zh-CN" alt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课程回顾：时钟块 </a:t>
            </a:r>
            <a:endParaRPr lang="zh-CN" altLang="en-US" dirty="0"/>
          </a:p>
        </p:txBody>
      </p:sp>
      <p:sp>
        <p:nvSpPr>
          <p:cNvPr id="3" name="内容占位符 2"/>
          <p:cNvSpPr>
            <a:spLocks noGrp="1"/>
          </p:cNvSpPr>
          <p:nvPr>
            <p:ph idx="1"/>
          </p:nvPr>
        </p:nvSpPr>
        <p:spPr/>
        <p:txBody>
          <a:bodyPr/>
          <a:lstStyle/>
          <a:p>
            <a:r>
              <a:rPr lang="en-US" altLang="zh-CN" dirty="0" smtClean="0"/>
              <a:t>SystemVerilog</a:t>
            </a:r>
            <a:r>
              <a:rPr lang="zh-CN" altLang="en-US" dirty="0" smtClean="0"/>
              <a:t>增加时钟块用于：</a:t>
            </a:r>
            <a:endParaRPr lang="en-US" altLang="zh-CN" dirty="0" smtClean="0"/>
          </a:p>
          <a:p>
            <a:pPr lvl="1"/>
            <a:r>
              <a:rPr lang="zh-CN" altLang="en-US" dirty="0" smtClean="0"/>
              <a:t>为验证平台采样设计信号</a:t>
            </a:r>
          </a:p>
          <a:p>
            <a:pPr lvl="1"/>
            <a:r>
              <a:rPr lang="zh-CN" altLang="en-US" dirty="0" smtClean="0"/>
              <a:t>为验证平台产生激励信号</a:t>
            </a:r>
            <a:endParaRPr lang="en-US" altLang="zh-CN" dirty="0" smtClean="0"/>
          </a:p>
          <a:p>
            <a:pPr lvl="1"/>
            <a:endParaRPr lang="zh-CN" altLang="en-US" dirty="0" smtClean="0"/>
          </a:p>
          <a:p>
            <a:pPr>
              <a:buNone/>
            </a:pPr>
            <a:r>
              <a:rPr lang="en-US" altLang="zh-CN" dirty="0" smtClean="0"/>
              <a:t>	</a:t>
            </a:r>
            <a:endParaRPr lang="zh-CN" altLang="en-US" dirty="0"/>
          </a:p>
        </p:txBody>
      </p:sp>
      <p:sp>
        <p:nvSpPr>
          <p:cNvPr id="4" name="Line 22"/>
          <p:cNvSpPr>
            <a:spLocks noChangeShapeType="1"/>
          </p:cNvSpPr>
          <p:nvPr/>
        </p:nvSpPr>
        <p:spPr bwMode="auto">
          <a:xfrm>
            <a:off x="1476375" y="3500438"/>
            <a:ext cx="1295400" cy="504825"/>
          </a:xfrm>
          <a:prstGeom prst="line">
            <a:avLst/>
          </a:prstGeom>
          <a:noFill/>
          <a:ln w="9525">
            <a:solidFill>
              <a:schemeClr val="tx1"/>
            </a:solidFill>
            <a:round/>
            <a:headEnd/>
            <a:tailEnd type="triangle" w="med" len="med"/>
          </a:ln>
          <a:effectLst/>
        </p:spPr>
        <p:txBody>
          <a:bodyPr/>
          <a:lstStyle/>
          <a:p>
            <a:endParaRPr lang="zh-CN" altLang="en-US"/>
          </a:p>
        </p:txBody>
      </p:sp>
      <p:sp>
        <p:nvSpPr>
          <p:cNvPr id="5" name="Text Box 23"/>
          <p:cNvSpPr txBox="1">
            <a:spLocks noChangeArrowheads="1"/>
          </p:cNvSpPr>
          <p:nvPr/>
        </p:nvSpPr>
        <p:spPr bwMode="auto">
          <a:xfrm>
            <a:off x="2771775" y="3860800"/>
            <a:ext cx="5184775" cy="2024063"/>
          </a:xfrm>
          <a:prstGeom prst="rect">
            <a:avLst/>
          </a:prstGeom>
          <a:noFill/>
          <a:ln w="9525">
            <a:solidFill>
              <a:schemeClr val="tx1"/>
            </a:solidFill>
            <a:miter lim="800000"/>
            <a:headEnd/>
            <a:tailEnd/>
          </a:ln>
          <a:effectLst/>
        </p:spPr>
        <p:txBody>
          <a:bodyPr>
            <a:spAutoFit/>
          </a:bodyPr>
          <a:lstStyle/>
          <a:p>
            <a:pPr>
              <a:lnSpc>
                <a:spcPct val="100000"/>
              </a:lnSpc>
              <a:spcBef>
                <a:spcPct val="0"/>
              </a:spcBef>
              <a:buClrTx/>
              <a:buSzTx/>
              <a:buFontTx/>
              <a:buNone/>
            </a:pPr>
            <a:r>
              <a:rPr lang="en-US" altLang="zh-CN" dirty="0">
                <a:latin typeface="Arial" charset="0"/>
              </a:rPr>
              <a:t>clocking  bus @(</a:t>
            </a:r>
            <a:r>
              <a:rPr lang="en-US" altLang="zh-CN" dirty="0" err="1">
                <a:latin typeface="Arial" charset="0"/>
              </a:rPr>
              <a:t>posedge</a:t>
            </a:r>
            <a:r>
              <a:rPr lang="en-US" altLang="zh-CN" dirty="0">
                <a:latin typeface="Arial" charset="0"/>
              </a:rPr>
              <a:t> </a:t>
            </a:r>
            <a:r>
              <a:rPr lang="en-US" altLang="zh-CN" dirty="0" err="1">
                <a:latin typeface="Arial" charset="0"/>
              </a:rPr>
              <a:t>clk</a:t>
            </a:r>
            <a:r>
              <a:rPr lang="en-US" altLang="zh-CN" dirty="0">
                <a:latin typeface="Arial" charset="0"/>
              </a:rPr>
              <a:t>)</a:t>
            </a:r>
          </a:p>
          <a:p>
            <a:pPr>
              <a:lnSpc>
                <a:spcPct val="100000"/>
              </a:lnSpc>
              <a:spcBef>
                <a:spcPct val="0"/>
              </a:spcBef>
              <a:buClrTx/>
              <a:buSzTx/>
              <a:buFontTx/>
              <a:buNone/>
            </a:pPr>
            <a:r>
              <a:rPr lang="en-US" altLang="zh-CN" dirty="0">
                <a:latin typeface="Arial" charset="0"/>
              </a:rPr>
              <a:t>   default input  #10ns  output  #2ns</a:t>
            </a:r>
            <a:r>
              <a:rPr lang="zh-CN" altLang="en-US" dirty="0">
                <a:latin typeface="Arial" charset="0"/>
              </a:rPr>
              <a:t>；</a:t>
            </a:r>
          </a:p>
          <a:p>
            <a:pPr>
              <a:lnSpc>
                <a:spcPct val="100000"/>
              </a:lnSpc>
              <a:spcBef>
                <a:spcPct val="0"/>
              </a:spcBef>
              <a:buClrTx/>
              <a:buSzTx/>
              <a:buFontTx/>
              <a:buNone/>
            </a:pPr>
            <a:r>
              <a:rPr lang="zh-CN" altLang="en-US" dirty="0">
                <a:latin typeface="Arial" charset="0"/>
              </a:rPr>
              <a:t>   </a:t>
            </a:r>
            <a:r>
              <a:rPr lang="en-US" altLang="zh-CN" dirty="0">
                <a:latin typeface="Arial" charset="0"/>
              </a:rPr>
              <a:t>input data, ready, enable = top.mem1.enable; </a:t>
            </a:r>
          </a:p>
          <a:p>
            <a:pPr>
              <a:lnSpc>
                <a:spcPct val="100000"/>
              </a:lnSpc>
              <a:spcBef>
                <a:spcPct val="0"/>
              </a:spcBef>
              <a:buClrTx/>
              <a:buSzTx/>
              <a:buFontTx/>
              <a:buNone/>
            </a:pPr>
            <a:r>
              <a:rPr lang="en-US" altLang="zh-CN" dirty="0">
                <a:latin typeface="Arial" charset="0"/>
              </a:rPr>
              <a:t>   output done;</a:t>
            </a:r>
          </a:p>
          <a:p>
            <a:pPr>
              <a:lnSpc>
                <a:spcPct val="100000"/>
              </a:lnSpc>
              <a:spcBef>
                <a:spcPct val="0"/>
              </a:spcBef>
              <a:buClrTx/>
              <a:buSzTx/>
              <a:buFontTx/>
              <a:buNone/>
            </a:pPr>
            <a:r>
              <a:rPr lang="en-US" altLang="zh-CN" dirty="0">
                <a:latin typeface="Arial" charset="0"/>
              </a:rPr>
              <a:t>   output </a:t>
            </a:r>
            <a:r>
              <a:rPr lang="en-US" altLang="zh-CN" dirty="0" err="1">
                <a:latin typeface="Arial" charset="0"/>
              </a:rPr>
              <a:t>negedge</a:t>
            </a:r>
            <a:r>
              <a:rPr lang="en-US" altLang="zh-CN" dirty="0">
                <a:latin typeface="Arial" charset="0"/>
              </a:rPr>
              <a:t> </a:t>
            </a:r>
            <a:r>
              <a:rPr lang="en-US" altLang="zh-CN" dirty="0" err="1">
                <a:latin typeface="Arial" charset="0"/>
              </a:rPr>
              <a:t>ack</a:t>
            </a:r>
            <a:r>
              <a:rPr lang="en-US" altLang="zh-CN" dirty="0">
                <a:latin typeface="Arial" charset="0"/>
              </a:rPr>
              <a:t>;</a:t>
            </a:r>
          </a:p>
          <a:p>
            <a:pPr>
              <a:lnSpc>
                <a:spcPct val="100000"/>
              </a:lnSpc>
              <a:spcBef>
                <a:spcPct val="0"/>
              </a:spcBef>
              <a:buClrTx/>
              <a:buSzTx/>
              <a:buFontTx/>
              <a:buNone/>
            </a:pPr>
            <a:r>
              <a:rPr lang="en-US" altLang="zh-CN" dirty="0">
                <a:latin typeface="Arial" charset="0"/>
              </a:rPr>
              <a:t>   input #1step </a:t>
            </a:r>
            <a:r>
              <a:rPr lang="en-US" altLang="zh-CN" dirty="0" err="1">
                <a:latin typeface="Arial" charset="0"/>
              </a:rPr>
              <a:t>addr</a:t>
            </a:r>
            <a:r>
              <a:rPr lang="en-US" altLang="zh-CN" dirty="0">
                <a:latin typeface="Arial" charset="0"/>
              </a:rPr>
              <a:t>;</a:t>
            </a:r>
          </a:p>
          <a:p>
            <a:pPr>
              <a:lnSpc>
                <a:spcPct val="100000"/>
              </a:lnSpc>
              <a:spcBef>
                <a:spcPct val="0"/>
              </a:spcBef>
              <a:buClrTx/>
              <a:buSzTx/>
              <a:buFontTx/>
              <a:buNone/>
            </a:pPr>
            <a:r>
              <a:rPr lang="en-US" altLang="zh-CN" dirty="0" err="1">
                <a:latin typeface="Arial" charset="0"/>
              </a:rPr>
              <a:t>endclocking</a:t>
            </a:r>
            <a:endParaRPr lang="en-US" altLang="zh-CN" dirty="0">
              <a:latin typeface="Arial" charset="0"/>
            </a:endParaRPr>
          </a:p>
        </p:txBody>
      </p:sp>
      <p:sp>
        <p:nvSpPr>
          <p:cNvPr id="6" name="Line 42"/>
          <p:cNvSpPr>
            <a:spLocks noChangeShapeType="1"/>
          </p:cNvSpPr>
          <p:nvPr/>
        </p:nvSpPr>
        <p:spPr bwMode="auto">
          <a:xfrm>
            <a:off x="1258888" y="3500438"/>
            <a:ext cx="1441450" cy="2016125"/>
          </a:xfrm>
          <a:prstGeom prst="line">
            <a:avLst/>
          </a:prstGeom>
          <a:noFill/>
          <a:ln w="9525">
            <a:solidFill>
              <a:schemeClr val="tx1"/>
            </a:solidFill>
            <a:round/>
            <a:headEnd/>
            <a:tailEnd type="triangle" w="med" len="med"/>
          </a:ln>
          <a:effectLst/>
        </p:spPr>
        <p:txBody>
          <a:bodyPr/>
          <a:lstStyle/>
          <a:p>
            <a:endParaRPr lang="zh-CN" altLang="en-US"/>
          </a:p>
        </p:txBody>
      </p:sp>
      <p:sp>
        <p:nvSpPr>
          <p:cNvPr id="7" name="Text Box 24"/>
          <p:cNvSpPr txBox="1">
            <a:spLocks noChangeArrowheads="1"/>
          </p:cNvSpPr>
          <p:nvPr/>
        </p:nvSpPr>
        <p:spPr bwMode="auto">
          <a:xfrm>
            <a:off x="684213" y="2924175"/>
            <a:ext cx="2232025" cy="576293"/>
          </a:xfrm>
          <a:prstGeom prst="rect">
            <a:avLst/>
          </a:prstGeom>
          <a:solidFill>
            <a:srgbClr val="E6E6E6"/>
          </a:solidFill>
          <a:ln w="9525">
            <a:solidFill>
              <a:schemeClr val="tx1"/>
            </a:solidFill>
            <a:miter lim="800000"/>
            <a:headEnd/>
            <a:tailEnd/>
          </a:ln>
          <a:effectLst/>
        </p:spPr>
        <p:txBody>
          <a:bodyPr lIns="72000" tIns="72000" rIns="72000" bIns="72000">
            <a:spAutoFit/>
          </a:bodyPr>
          <a:lstStyle/>
          <a:p>
            <a:pPr algn="ctr">
              <a:lnSpc>
                <a:spcPct val="100000"/>
              </a:lnSpc>
              <a:buClrTx/>
              <a:buSzTx/>
              <a:buFontTx/>
              <a:buNone/>
            </a:pPr>
            <a:r>
              <a:rPr lang="zh-CN" altLang="en-US" sz="1400" dirty="0">
                <a:latin typeface="Arial" charset="0"/>
              </a:rPr>
              <a:t>新的</a:t>
            </a:r>
            <a:r>
              <a:rPr lang="en-US" altLang="zh-CN" sz="1400" dirty="0">
                <a:latin typeface="Arial" charset="0"/>
              </a:rPr>
              <a:t>clocking </a:t>
            </a:r>
            <a:r>
              <a:rPr lang="zh-CN" altLang="en-US" sz="1400" dirty="0">
                <a:latin typeface="Arial" charset="0"/>
              </a:rPr>
              <a:t>和</a:t>
            </a:r>
            <a:r>
              <a:rPr lang="en-US" altLang="zh-CN" sz="1400" dirty="0" err="1">
                <a:latin typeface="Arial" charset="0"/>
              </a:rPr>
              <a:t>endclocking</a:t>
            </a:r>
            <a:r>
              <a:rPr lang="zh-CN" altLang="en-US" sz="1400" dirty="0">
                <a:latin typeface="Arial" charset="0"/>
              </a:rPr>
              <a:t>关键词</a:t>
            </a:r>
          </a:p>
        </p:txBody>
      </p:sp>
      <p:sp>
        <p:nvSpPr>
          <p:cNvPr id="8" name="Line 45"/>
          <p:cNvSpPr>
            <a:spLocks noChangeShapeType="1"/>
          </p:cNvSpPr>
          <p:nvPr/>
        </p:nvSpPr>
        <p:spPr bwMode="auto">
          <a:xfrm flipH="1">
            <a:off x="6227763" y="3357563"/>
            <a:ext cx="865187" cy="8636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9" name="Line 46"/>
          <p:cNvSpPr>
            <a:spLocks noChangeShapeType="1"/>
          </p:cNvSpPr>
          <p:nvPr/>
        </p:nvSpPr>
        <p:spPr bwMode="auto">
          <a:xfrm>
            <a:off x="4787900" y="3284538"/>
            <a:ext cx="0" cy="936625"/>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0" name="Text Box 43"/>
          <p:cNvSpPr txBox="1">
            <a:spLocks noChangeArrowheads="1"/>
          </p:cNvSpPr>
          <p:nvPr/>
        </p:nvSpPr>
        <p:spPr bwMode="auto">
          <a:xfrm>
            <a:off x="3563938" y="2349500"/>
            <a:ext cx="2232025" cy="791737"/>
          </a:xfrm>
          <a:prstGeom prst="rect">
            <a:avLst/>
          </a:prstGeom>
          <a:solidFill>
            <a:srgbClr val="E6E6E6"/>
          </a:solidFill>
          <a:ln w="9525">
            <a:solidFill>
              <a:schemeClr val="tx1"/>
            </a:solidFill>
            <a:miter lim="800000"/>
            <a:headEnd/>
            <a:tailEnd/>
          </a:ln>
          <a:effectLst/>
        </p:spPr>
        <p:txBody>
          <a:bodyPr lIns="72000" tIns="72000" rIns="72000" bIns="72000">
            <a:spAutoFit/>
          </a:bodyPr>
          <a:lstStyle/>
          <a:p>
            <a:pPr algn="ctr"/>
            <a:r>
              <a:rPr lang="zh-CN" altLang="en-US" sz="1400">
                <a:latin typeface="Arial" charset="0"/>
              </a:rPr>
              <a:t>由缺省值指定的输入是在时钟</a:t>
            </a:r>
            <a:r>
              <a:rPr lang="en-US" altLang="zh-CN" sz="1400">
                <a:latin typeface="Arial" charset="0"/>
              </a:rPr>
              <a:t>clk</a:t>
            </a:r>
            <a:r>
              <a:rPr lang="zh-CN" altLang="en-US" sz="1400">
                <a:latin typeface="Arial" charset="0"/>
              </a:rPr>
              <a:t>正跳变沿前</a:t>
            </a:r>
            <a:r>
              <a:rPr lang="en-US" altLang="zh-CN" sz="1400">
                <a:latin typeface="Arial" charset="0"/>
              </a:rPr>
              <a:t>10ns</a:t>
            </a:r>
            <a:r>
              <a:rPr lang="zh-CN" altLang="en-US" sz="1400">
                <a:latin typeface="Arial" charset="0"/>
              </a:rPr>
              <a:t>采样的 </a:t>
            </a:r>
          </a:p>
        </p:txBody>
      </p:sp>
      <p:sp>
        <p:nvSpPr>
          <p:cNvPr id="11" name="Text Box 44"/>
          <p:cNvSpPr txBox="1">
            <a:spLocks noChangeArrowheads="1"/>
          </p:cNvSpPr>
          <p:nvPr/>
        </p:nvSpPr>
        <p:spPr bwMode="auto">
          <a:xfrm>
            <a:off x="6227763" y="2420938"/>
            <a:ext cx="2232025" cy="791737"/>
          </a:xfrm>
          <a:prstGeom prst="rect">
            <a:avLst/>
          </a:prstGeom>
          <a:solidFill>
            <a:srgbClr val="E6E6E6"/>
          </a:solidFill>
          <a:ln w="9525">
            <a:solidFill>
              <a:schemeClr val="tx1"/>
            </a:solidFill>
            <a:miter lim="800000"/>
            <a:headEnd/>
            <a:tailEnd/>
          </a:ln>
          <a:effectLst/>
        </p:spPr>
        <p:txBody>
          <a:bodyPr lIns="72000" tIns="72000" rIns="72000" bIns="72000">
            <a:spAutoFit/>
          </a:bodyPr>
          <a:lstStyle/>
          <a:p>
            <a:pPr algn="ctr"/>
            <a:r>
              <a:rPr lang="zh-CN" altLang="en-US" sz="1400">
                <a:latin typeface="Arial" charset="0"/>
              </a:rPr>
              <a:t>由缺省值指定的输出是在时钟</a:t>
            </a:r>
            <a:r>
              <a:rPr lang="en-US" altLang="zh-CN" sz="1400">
                <a:latin typeface="Arial" charset="0"/>
              </a:rPr>
              <a:t>clk</a:t>
            </a:r>
            <a:r>
              <a:rPr lang="zh-CN" altLang="en-US" sz="1400">
                <a:latin typeface="Arial" charset="0"/>
              </a:rPr>
              <a:t>正跳变沿后</a:t>
            </a:r>
            <a:r>
              <a:rPr lang="en-US" altLang="zh-CN" sz="1400">
                <a:latin typeface="Arial" charset="0"/>
              </a:rPr>
              <a:t>2ns</a:t>
            </a:r>
            <a:r>
              <a:rPr lang="zh-CN" altLang="en-US" sz="1400">
                <a:latin typeface="Arial" charset="0"/>
              </a:rPr>
              <a:t>时驱动的 </a:t>
            </a:r>
          </a:p>
        </p:txBody>
      </p:sp>
      <p:sp>
        <p:nvSpPr>
          <p:cNvPr id="12" name="Text Box 12"/>
          <p:cNvSpPr txBox="1">
            <a:spLocks noChangeArrowheads="1"/>
          </p:cNvSpPr>
          <p:nvPr/>
        </p:nvSpPr>
        <p:spPr bwMode="auto">
          <a:xfrm>
            <a:off x="7019925" y="3789363"/>
            <a:ext cx="1800225" cy="360850"/>
          </a:xfrm>
          <a:prstGeom prst="rect">
            <a:avLst/>
          </a:prstGeom>
          <a:solidFill>
            <a:srgbClr val="E6E6E6"/>
          </a:solidFill>
          <a:ln w="9525">
            <a:solidFill>
              <a:schemeClr val="tx1"/>
            </a:solidFill>
            <a:miter lim="800000"/>
            <a:headEnd/>
            <a:tailEnd/>
          </a:ln>
          <a:effectLst/>
        </p:spPr>
        <p:txBody>
          <a:bodyPr lIns="72000" tIns="72000" rIns="72000" bIns="72000">
            <a:spAutoFit/>
          </a:bodyPr>
          <a:lstStyle/>
          <a:p>
            <a:pPr algn="ctr"/>
            <a:r>
              <a:rPr lang="zh-CN" altLang="en-US" sz="1400">
                <a:latin typeface="Arial" charset="0"/>
              </a:rPr>
              <a:t>采样信号的输入</a:t>
            </a:r>
          </a:p>
        </p:txBody>
      </p:sp>
      <p:sp>
        <p:nvSpPr>
          <p:cNvPr id="13" name="Line 47"/>
          <p:cNvSpPr>
            <a:spLocks noChangeShapeType="1"/>
          </p:cNvSpPr>
          <p:nvPr/>
        </p:nvSpPr>
        <p:spPr bwMode="auto">
          <a:xfrm flipH="1">
            <a:off x="6516688" y="4149725"/>
            <a:ext cx="863600" cy="358775"/>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4" name="Text Box 48"/>
          <p:cNvSpPr txBox="1">
            <a:spLocks noChangeArrowheads="1"/>
          </p:cNvSpPr>
          <p:nvPr/>
        </p:nvSpPr>
        <p:spPr bwMode="auto">
          <a:xfrm>
            <a:off x="7092950" y="4724400"/>
            <a:ext cx="1800225" cy="360850"/>
          </a:xfrm>
          <a:prstGeom prst="rect">
            <a:avLst/>
          </a:prstGeom>
          <a:solidFill>
            <a:srgbClr val="E6E6E6"/>
          </a:solidFill>
          <a:ln w="9525">
            <a:solidFill>
              <a:schemeClr val="tx1"/>
            </a:solidFill>
            <a:miter lim="800000"/>
            <a:headEnd/>
            <a:tailEnd/>
          </a:ln>
          <a:effectLst/>
        </p:spPr>
        <p:txBody>
          <a:bodyPr lIns="72000" tIns="72000" rIns="72000" bIns="72000">
            <a:spAutoFit/>
          </a:bodyPr>
          <a:lstStyle/>
          <a:p>
            <a:pPr algn="ctr"/>
            <a:r>
              <a:rPr lang="zh-CN" altLang="en-US" sz="1400">
                <a:latin typeface="Arial" charset="0"/>
              </a:rPr>
              <a:t>对驱动的输出</a:t>
            </a:r>
          </a:p>
        </p:txBody>
      </p:sp>
      <p:sp>
        <p:nvSpPr>
          <p:cNvPr id="15" name="Line 2"/>
          <p:cNvSpPr>
            <a:spLocks noChangeShapeType="1"/>
          </p:cNvSpPr>
          <p:nvPr/>
        </p:nvSpPr>
        <p:spPr bwMode="auto">
          <a:xfrm flipH="1" flipV="1">
            <a:off x="4716463" y="4884738"/>
            <a:ext cx="2376487"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6" name="Text Box 49"/>
          <p:cNvSpPr txBox="1">
            <a:spLocks noChangeArrowheads="1"/>
          </p:cNvSpPr>
          <p:nvPr/>
        </p:nvSpPr>
        <p:spPr bwMode="auto">
          <a:xfrm>
            <a:off x="7134225" y="5224463"/>
            <a:ext cx="1800225" cy="791737"/>
          </a:xfrm>
          <a:prstGeom prst="rect">
            <a:avLst/>
          </a:prstGeom>
          <a:solidFill>
            <a:srgbClr val="E6E6E6"/>
          </a:solidFill>
          <a:ln w="9525">
            <a:solidFill>
              <a:schemeClr val="tx1"/>
            </a:solidFill>
            <a:miter lim="800000"/>
            <a:headEnd/>
            <a:tailEnd/>
          </a:ln>
          <a:effectLst/>
        </p:spPr>
        <p:txBody>
          <a:bodyPr lIns="72000" tIns="72000" rIns="72000" bIns="72000">
            <a:spAutoFit/>
          </a:bodyPr>
          <a:lstStyle/>
          <a:p>
            <a:pPr algn="ctr"/>
            <a:r>
              <a:rPr lang="zh-CN" altLang="en-US" sz="1400">
                <a:latin typeface="Arial" charset="0"/>
              </a:rPr>
              <a:t>例外的输出（该信号由时钟</a:t>
            </a:r>
            <a:r>
              <a:rPr lang="en-US" altLang="zh-CN" sz="1400">
                <a:latin typeface="Arial" charset="0"/>
              </a:rPr>
              <a:t>clk</a:t>
            </a:r>
            <a:r>
              <a:rPr lang="zh-CN" altLang="en-US" sz="1400">
                <a:latin typeface="Arial" charset="0"/>
              </a:rPr>
              <a:t>的负跳变沿驱动）</a:t>
            </a:r>
          </a:p>
        </p:txBody>
      </p:sp>
      <p:sp>
        <p:nvSpPr>
          <p:cNvPr id="17" name="Line 50"/>
          <p:cNvSpPr>
            <a:spLocks noChangeShapeType="1"/>
          </p:cNvSpPr>
          <p:nvPr/>
        </p:nvSpPr>
        <p:spPr bwMode="auto">
          <a:xfrm flipH="1" flipV="1">
            <a:off x="5219700" y="5157788"/>
            <a:ext cx="1873250" cy="2159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8" name="Line 52"/>
          <p:cNvSpPr>
            <a:spLocks noChangeShapeType="1"/>
          </p:cNvSpPr>
          <p:nvPr/>
        </p:nvSpPr>
        <p:spPr bwMode="auto">
          <a:xfrm flipH="1" flipV="1">
            <a:off x="4643438" y="5589588"/>
            <a:ext cx="720725" cy="503237"/>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9" name="Text Box 51"/>
          <p:cNvSpPr txBox="1">
            <a:spLocks noChangeArrowheads="1"/>
          </p:cNvSpPr>
          <p:nvPr/>
        </p:nvSpPr>
        <p:spPr bwMode="auto">
          <a:xfrm>
            <a:off x="5148263" y="5391150"/>
            <a:ext cx="1731962" cy="791737"/>
          </a:xfrm>
          <a:prstGeom prst="rect">
            <a:avLst/>
          </a:prstGeom>
          <a:solidFill>
            <a:srgbClr val="E6E6E6"/>
          </a:solidFill>
          <a:ln w="9525">
            <a:solidFill>
              <a:schemeClr val="tx1"/>
            </a:solidFill>
            <a:miter lim="800000"/>
            <a:headEnd/>
            <a:tailEnd/>
          </a:ln>
          <a:effectLst/>
        </p:spPr>
        <p:txBody>
          <a:bodyPr lIns="72000" tIns="72000" rIns="72000" bIns="72000">
            <a:spAutoFit/>
          </a:bodyPr>
          <a:lstStyle/>
          <a:p>
            <a:pPr algn="ctr"/>
            <a:r>
              <a:rPr lang="zh-CN" altLang="en-US" sz="1400">
                <a:latin typeface="Arial" charset="0"/>
              </a:rPr>
              <a:t>例外的输入（在时钟</a:t>
            </a:r>
            <a:r>
              <a:rPr lang="en-US" altLang="zh-CN" sz="1400">
                <a:latin typeface="Arial" charset="0"/>
              </a:rPr>
              <a:t>clk</a:t>
            </a:r>
            <a:r>
              <a:rPr lang="zh-CN" altLang="en-US" sz="1400">
                <a:latin typeface="Arial" charset="0"/>
              </a:rPr>
              <a:t>的正跳变沿前</a:t>
            </a:r>
            <a:r>
              <a:rPr lang="en-US" altLang="zh-CN" sz="1400">
                <a:latin typeface="Arial" charset="0"/>
              </a:rPr>
              <a:t>1step</a:t>
            </a:r>
            <a:r>
              <a:rPr lang="zh-CN" altLang="en-US" sz="1400">
                <a:latin typeface="Arial" charset="0"/>
              </a:rPr>
              <a:t>采样该信号） </a:t>
            </a:r>
          </a:p>
        </p:txBody>
      </p:sp>
      <p:sp>
        <p:nvSpPr>
          <p:cNvPr id="20" name="TextBox 19"/>
          <p:cNvSpPr txBox="1"/>
          <p:nvPr/>
        </p:nvSpPr>
        <p:spPr>
          <a:xfrm>
            <a:off x="6156176" y="1484784"/>
            <a:ext cx="2808312" cy="369332"/>
          </a:xfrm>
          <a:prstGeom prst="rect">
            <a:avLst/>
          </a:prstGeom>
          <a:noFill/>
        </p:spPr>
        <p:txBody>
          <a:bodyPr wrap="square" rtlCol="0">
            <a:spAutoFit/>
          </a:bodyPr>
          <a:lstStyle/>
          <a:p>
            <a:r>
              <a:rPr lang="zh-CN" altLang="en-US" dirty="0" smtClean="0">
                <a:solidFill>
                  <a:srgbClr val="FF0000"/>
                </a:solidFill>
              </a:rPr>
              <a:t>时钟块只用于验证</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课程回顾：时钟的歪斜 </a:t>
            </a:r>
            <a:endParaRPr lang="zh-CN" altLang="en-US" dirty="0"/>
          </a:p>
        </p:txBody>
      </p:sp>
      <p:sp>
        <p:nvSpPr>
          <p:cNvPr id="3" name="内容占位符 2"/>
          <p:cNvSpPr>
            <a:spLocks noGrp="1"/>
          </p:cNvSpPr>
          <p:nvPr>
            <p:ph idx="1"/>
          </p:nvPr>
        </p:nvSpPr>
        <p:spPr/>
        <p:txBody>
          <a:bodyPr/>
          <a:lstStyle/>
          <a:p>
            <a:r>
              <a:rPr lang="zh-CN" altLang="en-US" dirty="0" smtClean="0"/>
              <a:t>指定了同步采样和驱动时间：</a:t>
            </a:r>
            <a:endParaRPr lang="en-US" altLang="zh-CN" dirty="0" smtClean="0"/>
          </a:p>
          <a:p>
            <a:pPr lvl="1"/>
            <a:r>
              <a:rPr lang="zh-CN" altLang="en-US" dirty="0" smtClean="0"/>
              <a:t>输入歪斜是为了采样</a:t>
            </a:r>
          </a:p>
          <a:p>
            <a:pPr lvl="1"/>
            <a:r>
              <a:rPr lang="zh-CN" altLang="en-US" dirty="0" smtClean="0"/>
              <a:t>输出歪斜是为了驱动</a:t>
            </a:r>
          </a:p>
          <a:p>
            <a:pPr lvl="1"/>
            <a:r>
              <a:rPr lang="zh-CN" altLang="en-US" dirty="0" smtClean="0"/>
              <a:t>缺省的输入歪斜是</a:t>
            </a:r>
            <a:r>
              <a:rPr lang="en-US" altLang="zh-CN" dirty="0" smtClean="0"/>
              <a:t>1step—</a:t>
            </a:r>
            <a:r>
              <a:rPr lang="zh-CN" altLang="en-US" dirty="0" smtClean="0"/>
              <a:t>缺省的输出歪斜是</a:t>
            </a:r>
            <a:r>
              <a:rPr lang="en-US" altLang="zh-CN" dirty="0" smtClean="0"/>
              <a:t>0</a:t>
            </a:r>
          </a:p>
          <a:p>
            <a:endParaRPr lang="zh-CN" altLang="en-US" dirty="0"/>
          </a:p>
        </p:txBody>
      </p:sp>
      <p:grpSp>
        <p:nvGrpSpPr>
          <p:cNvPr id="4" name="Group 91"/>
          <p:cNvGrpSpPr>
            <a:grpSpLocks/>
          </p:cNvGrpSpPr>
          <p:nvPr/>
        </p:nvGrpSpPr>
        <p:grpSpPr bwMode="auto">
          <a:xfrm>
            <a:off x="611188" y="3141663"/>
            <a:ext cx="7775575" cy="3519488"/>
            <a:chOff x="385" y="1979"/>
            <a:chExt cx="4898" cy="2217"/>
          </a:xfrm>
          <a:solidFill>
            <a:srgbClr val="00B0F0"/>
          </a:solidFill>
        </p:grpSpPr>
        <p:sp>
          <p:nvSpPr>
            <p:cNvPr id="83" name="Rectangle 82"/>
            <p:cNvSpPr>
              <a:spLocks noChangeArrowheads="1"/>
            </p:cNvSpPr>
            <p:nvPr/>
          </p:nvSpPr>
          <p:spPr bwMode="auto">
            <a:xfrm>
              <a:off x="1247" y="2563"/>
              <a:ext cx="3220" cy="1633"/>
            </a:xfrm>
            <a:prstGeom prst="rect">
              <a:avLst/>
            </a:prstGeom>
            <a:noFill/>
            <a:ln w="9525" cap="rnd" algn="ctr">
              <a:noFill/>
              <a:prstDash val="sysDot"/>
              <a:miter lim="800000"/>
              <a:headEnd/>
              <a:tailEnd/>
            </a:ln>
            <a:effectLst/>
          </p:spPr>
          <p:txBody>
            <a:bodyPr anchor="ctr">
              <a:spAutoFit/>
            </a:bodyPr>
            <a:lstStyle/>
            <a:p>
              <a:endParaRPr lang="zh-CN" altLang="en-US"/>
            </a:p>
          </p:txBody>
        </p:sp>
        <p:sp>
          <p:nvSpPr>
            <p:cNvPr id="84" name="Line 3"/>
            <p:cNvSpPr>
              <a:spLocks noChangeShapeType="1"/>
            </p:cNvSpPr>
            <p:nvPr/>
          </p:nvSpPr>
          <p:spPr bwMode="auto">
            <a:xfrm>
              <a:off x="2018" y="2387"/>
              <a:ext cx="635" cy="453"/>
            </a:xfrm>
            <a:prstGeom prst="line">
              <a:avLst/>
            </a:prstGeom>
            <a:grpFill/>
            <a:ln w="9525">
              <a:solidFill>
                <a:schemeClr val="tx1"/>
              </a:solidFill>
              <a:round/>
              <a:headEnd/>
              <a:tailEnd type="triangle" w="med" len="med"/>
            </a:ln>
            <a:effectLst/>
          </p:spPr>
          <p:txBody>
            <a:bodyPr/>
            <a:lstStyle/>
            <a:p>
              <a:endParaRPr lang="zh-CN" altLang="en-US"/>
            </a:p>
          </p:txBody>
        </p:sp>
        <p:sp>
          <p:nvSpPr>
            <p:cNvPr id="85" name="Text Box 7"/>
            <p:cNvSpPr txBox="1">
              <a:spLocks noChangeArrowheads="1"/>
            </p:cNvSpPr>
            <p:nvPr/>
          </p:nvSpPr>
          <p:spPr bwMode="auto">
            <a:xfrm>
              <a:off x="1383" y="2193"/>
              <a:ext cx="1134" cy="194"/>
            </a:xfrm>
            <a:prstGeom prst="rect">
              <a:avLst/>
            </a:prstGeom>
            <a:solidFill>
              <a:srgbClr val="E6E6E6"/>
            </a:solidFill>
            <a:ln w="9525">
              <a:solidFill>
                <a:schemeClr val="tx1"/>
              </a:solidFill>
              <a:miter lim="800000"/>
              <a:headEnd/>
              <a:tailEnd/>
            </a:ln>
            <a:effectLst/>
          </p:spPr>
          <p:txBody>
            <a:bodyPr>
              <a:spAutoFit/>
            </a:bodyPr>
            <a:lstStyle/>
            <a:p>
              <a:pPr algn="ctr"/>
              <a:r>
                <a:rPr lang="zh-CN" altLang="en-US" sz="1400" dirty="0">
                  <a:latin typeface="Tahoma" pitchFamily="34" charset="0"/>
                </a:rPr>
                <a:t>信号在这儿采样</a:t>
              </a:r>
            </a:p>
          </p:txBody>
        </p:sp>
        <p:sp>
          <p:nvSpPr>
            <p:cNvPr id="86" name="Line 8"/>
            <p:cNvSpPr>
              <a:spLocks noChangeShapeType="1"/>
            </p:cNvSpPr>
            <p:nvPr/>
          </p:nvSpPr>
          <p:spPr bwMode="auto">
            <a:xfrm flipH="1">
              <a:off x="2904" y="3990"/>
              <a:ext cx="227" cy="0"/>
            </a:xfrm>
            <a:prstGeom prst="line">
              <a:avLst/>
            </a:prstGeom>
            <a:grpFill/>
            <a:ln w="9525">
              <a:solidFill>
                <a:schemeClr val="tx1"/>
              </a:solidFill>
              <a:round/>
              <a:headEnd type="triangle" w="med" len="med"/>
              <a:tailEnd type="triangle" w="med" len="med"/>
            </a:ln>
            <a:effectLst/>
          </p:spPr>
          <p:txBody>
            <a:bodyPr>
              <a:spAutoFit/>
            </a:bodyPr>
            <a:lstStyle/>
            <a:p>
              <a:endParaRPr lang="zh-CN" altLang="en-US"/>
            </a:p>
          </p:txBody>
        </p:sp>
        <p:sp>
          <p:nvSpPr>
            <p:cNvPr id="87" name="Line 9"/>
            <p:cNvSpPr>
              <a:spLocks noChangeShapeType="1"/>
            </p:cNvSpPr>
            <p:nvPr/>
          </p:nvSpPr>
          <p:spPr bwMode="auto">
            <a:xfrm>
              <a:off x="2880" y="2160"/>
              <a:ext cx="0" cy="590"/>
            </a:xfrm>
            <a:prstGeom prst="line">
              <a:avLst/>
            </a:prstGeom>
            <a:grpFill/>
            <a:ln w="9525">
              <a:solidFill>
                <a:schemeClr val="tx1"/>
              </a:solidFill>
              <a:round/>
              <a:headEnd/>
              <a:tailEnd type="triangle" w="med" len="med"/>
            </a:ln>
            <a:effectLst/>
          </p:spPr>
          <p:txBody>
            <a:bodyPr>
              <a:spAutoFit/>
            </a:bodyPr>
            <a:lstStyle/>
            <a:p>
              <a:endParaRPr lang="zh-CN" altLang="en-US"/>
            </a:p>
          </p:txBody>
        </p:sp>
        <p:sp>
          <p:nvSpPr>
            <p:cNvPr id="88" name="Text Box 10"/>
            <p:cNvSpPr txBox="1">
              <a:spLocks noChangeArrowheads="1"/>
            </p:cNvSpPr>
            <p:nvPr/>
          </p:nvSpPr>
          <p:spPr bwMode="auto">
            <a:xfrm>
              <a:off x="2562" y="1979"/>
              <a:ext cx="681" cy="194"/>
            </a:xfrm>
            <a:prstGeom prst="rect">
              <a:avLst/>
            </a:prstGeom>
            <a:solidFill>
              <a:srgbClr val="E6E6E6"/>
            </a:solidFill>
            <a:ln w="9525">
              <a:solidFill>
                <a:schemeClr val="tx1"/>
              </a:solidFill>
              <a:miter lim="800000"/>
              <a:headEnd/>
              <a:tailEnd/>
            </a:ln>
            <a:effectLst/>
          </p:spPr>
          <p:txBody>
            <a:bodyPr>
              <a:spAutoFit/>
            </a:bodyPr>
            <a:lstStyle/>
            <a:p>
              <a:pPr algn="ctr"/>
              <a:r>
                <a:rPr lang="zh-CN" altLang="en-US" sz="1400" dirty="0">
                  <a:latin typeface="Tahoma" pitchFamily="34" charset="0"/>
                </a:rPr>
                <a:t>指定</a:t>
              </a:r>
              <a:r>
                <a:rPr lang="zh-CN" altLang="en-US" sz="1400" dirty="0" smtClean="0">
                  <a:latin typeface="Tahoma" pitchFamily="34" charset="0"/>
                </a:rPr>
                <a:t>的时钟 </a:t>
              </a:r>
              <a:endParaRPr lang="zh-CN" altLang="en-US" sz="1400" dirty="0">
                <a:latin typeface="Tahoma" pitchFamily="34" charset="0"/>
              </a:endParaRPr>
            </a:p>
          </p:txBody>
        </p:sp>
        <p:sp>
          <p:nvSpPr>
            <p:cNvPr id="89" name="Text Box 12"/>
            <p:cNvSpPr txBox="1">
              <a:spLocks noChangeArrowheads="1"/>
            </p:cNvSpPr>
            <p:nvPr/>
          </p:nvSpPr>
          <p:spPr bwMode="auto">
            <a:xfrm>
              <a:off x="3297" y="2160"/>
              <a:ext cx="1134" cy="194"/>
            </a:xfrm>
            <a:prstGeom prst="rect">
              <a:avLst/>
            </a:prstGeom>
            <a:solidFill>
              <a:srgbClr val="E6E6E6"/>
            </a:solidFill>
            <a:ln w="9525">
              <a:solidFill>
                <a:schemeClr val="tx1"/>
              </a:solidFill>
              <a:miter lim="800000"/>
              <a:headEnd/>
              <a:tailEnd/>
            </a:ln>
            <a:effectLst/>
          </p:spPr>
          <p:txBody>
            <a:bodyPr>
              <a:spAutoFit/>
            </a:bodyPr>
            <a:lstStyle/>
            <a:p>
              <a:pPr algn="ctr"/>
              <a:r>
                <a:rPr lang="zh-CN" altLang="en-US" sz="1400" dirty="0">
                  <a:latin typeface="Tahoma" pitchFamily="34" charset="0"/>
                </a:rPr>
                <a:t>信号驱动在这儿</a:t>
              </a:r>
            </a:p>
          </p:txBody>
        </p:sp>
        <p:sp>
          <p:nvSpPr>
            <p:cNvPr id="90" name="Line 13"/>
            <p:cNvSpPr>
              <a:spLocks noChangeShapeType="1"/>
            </p:cNvSpPr>
            <p:nvPr/>
          </p:nvSpPr>
          <p:spPr bwMode="auto">
            <a:xfrm flipH="1">
              <a:off x="3085" y="2351"/>
              <a:ext cx="408" cy="317"/>
            </a:xfrm>
            <a:prstGeom prst="line">
              <a:avLst/>
            </a:prstGeom>
            <a:grpFill/>
            <a:ln w="9525">
              <a:solidFill>
                <a:schemeClr val="tx1"/>
              </a:solidFill>
              <a:round/>
              <a:headEnd/>
              <a:tailEnd type="triangle" w="med" len="med"/>
            </a:ln>
            <a:effectLst/>
          </p:spPr>
          <p:txBody>
            <a:bodyPr>
              <a:spAutoFit/>
            </a:bodyPr>
            <a:lstStyle/>
            <a:p>
              <a:endParaRPr lang="zh-CN" altLang="en-US"/>
            </a:p>
          </p:txBody>
        </p:sp>
        <p:sp>
          <p:nvSpPr>
            <p:cNvPr id="91" name="Text Box 14"/>
            <p:cNvSpPr txBox="1">
              <a:spLocks noChangeArrowheads="1"/>
            </p:cNvSpPr>
            <p:nvPr/>
          </p:nvSpPr>
          <p:spPr bwMode="auto">
            <a:xfrm>
              <a:off x="4376" y="3884"/>
              <a:ext cx="907" cy="194"/>
            </a:xfrm>
            <a:prstGeom prst="rect">
              <a:avLst/>
            </a:prstGeom>
            <a:solidFill>
              <a:srgbClr val="E6E6E6"/>
            </a:solidFill>
            <a:ln w="9525">
              <a:solidFill>
                <a:schemeClr val="tx1"/>
              </a:solidFill>
              <a:miter lim="800000"/>
              <a:headEnd/>
              <a:tailEnd/>
            </a:ln>
            <a:effectLst/>
          </p:spPr>
          <p:txBody>
            <a:bodyPr>
              <a:spAutoFit/>
            </a:bodyPr>
            <a:lstStyle/>
            <a:p>
              <a:pPr algn="ctr"/>
              <a:r>
                <a:rPr lang="zh-CN" altLang="en-US" sz="1400">
                  <a:latin typeface="Tahoma" pitchFamily="34" charset="0"/>
                </a:rPr>
                <a:t>输出的歪斜</a:t>
              </a:r>
            </a:p>
          </p:txBody>
        </p:sp>
        <p:sp>
          <p:nvSpPr>
            <p:cNvPr id="92" name="Line 26"/>
            <p:cNvSpPr>
              <a:spLocks noChangeShapeType="1"/>
            </p:cNvSpPr>
            <p:nvPr/>
          </p:nvSpPr>
          <p:spPr bwMode="auto">
            <a:xfrm>
              <a:off x="1247" y="3173"/>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3" name="Line 32"/>
            <p:cNvSpPr>
              <a:spLocks noChangeShapeType="1"/>
            </p:cNvSpPr>
            <p:nvPr/>
          </p:nvSpPr>
          <p:spPr bwMode="auto">
            <a:xfrm>
              <a:off x="1247" y="2931"/>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4" name="Line 33"/>
            <p:cNvSpPr>
              <a:spLocks noChangeShapeType="1"/>
            </p:cNvSpPr>
            <p:nvPr/>
          </p:nvSpPr>
          <p:spPr bwMode="auto">
            <a:xfrm>
              <a:off x="1247" y="3339"/>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5" name="Line 34"/>
            <p:cNvSpPr>
              <a:spLocks noChangeShapeType="1"/>
            </p:cNvSpPr>
            <p:nvPr/>
          </p:nvSpPr>
          <p:spPr bwMode="auto">
            <a:xfrm>
              <a:off x="1247" y="3566"/>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6" name="Line 35"/>
            <p:cNvSpPr>
              <a:spLocks noChangeShapeType="1"/>
            </p:cNvSpPr>
            <p:nvPr/>
          </p:nvSpPr>
          <p:spPr bwMode="auto">
            <a:xfrm>
              <a:off x="1247" y="3702"/>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7" name="Line 36"/>
            <p:cNvSpPr>
              <a:spLocks noChangeShapeType="1"/>
            </p:cNvSpPr>
            <p:nvPr/>
          </p:nvSpPr>
          <p:spPr bwMode="auto">
            <a:xfrm>
              <a:off x="1247" y="3929"/>
              <a:ext cx="3266"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98" name="Line 18"/>
            <p:cNvSpPr>
              <a:spLocks noChangeShapeType="1"/>
            </p:cNvSpPr>
            <p:nvPr/>
          </p:nvSpPr>
          <p:spPr bwMode="auto">
            <a:xfrm flipH="1" flipV="1">
              <a:off x="3152" y="3986"/>
              <a:ext cx="1224" cy="0"/>
            </a:xfrm>
            <a:prstGeom prst="line">
              <a:avLst/>
            </a:prstGeom>
            <a:grpFill/>
            <a:ln w="9525">
              <a:solidFill>
                <a:schemeClr val="tx1"/>
              </a:solidFill>
              <a:round/>
              <a:headEnd/>
              <a:tailEnd type="triangle" w="med" len="med"/>
            </a:ln>
            <a:effectLst/>
          </p:spPr>
          <p:txBody>
            <a:bodyPr>
              <a:spAutoFit/>
            </a:bodyPr>
            <a:lstStyle/>
            <a:p>
              <a:endParaRPr lang="zh-CN" altLang="en-US"/>
            </a:p>
          </p:txBody>
        </p:sp>
        <p:sp>
          <p:nvSpPr>
            <p:cNvPr id="99" name="Line 20"/>
            <p:cNvSpPr>
              <a:spLocks noChangeShapeType="1"/>
            </p:cNvSpPr>
            <p:nvPr/>
          </p:nvSpPr>
          <p:spPr bwMode="auto">
            <a:xfrm>
              <a:off x="1978" y="2934"/>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0" name="Line 21"/>
            <p:cNvSpPr>
              <a:spLocks noChangeShapeType="1"/>
            </p:cNvSpPr>
            <p:nvPr/>
          </p:nvSpPr>
          <p:spPr bwMode="auto">
            <a:xfrm>
              <a:off x="2861" y="2934"/>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1" name="Line 22"/>
            <p:cNvSpPr>
              <a:spLocks noChangeShapeType="1"/>
            </p:cNvSpPr>
            <p:nvPr/>
          </p:nvSpPr>
          <p:spPr bwMode="auto">
            <a:xfrm>
              <a:off x="3741" y="2934"/>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2" name="Line 23"/>
            <p:cNvSpPr>
              <a:spLocks noChangeShapeType="1"/>
            </p:cNvSpPr>
            <p:nvPr/>
          </p:nvSpPr>
          <p:spPr bwMode="auto">
            <a:xfrm>
              <a:off x="1525" y="3158"/>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3" name="Line 24"/>
            <p:cNvSpPr>
              <a:spLocks noChangeShapeType="1"/>
            </p:cNvSpPr>
            <p:nvPr/>
          </p:nvSpPr>
          <p:spPr bwMode="auto">
            <a:xfrm>
              <a:off x="2426" y="3158"/>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4" name="Line 25"/>
            <p:cNvSpPr>
              <a:spLocks noChangeShapeType="1"/>
            </p:cNvSpPr>
            <p:nvPr/>
          </p:nvSpPr>
          <p:spPr bwMode="auto">
            <a:xfrm>
              <a:off x="3306" y="3165"/>
              <a:ext cx="454" cy="0"/>
            </a:xfrm>
            <a:prstGeom prst="line">
              <a:avLst/>
            </a:prstGeom>
            <a:grpFill/>
            <a:ln w="25400">
              <a:solidFill>
                <a:schemeClr val="tx1"/>
              </a:solidFill>
              <a:round/>
              <a:headEnd/>
              <a:tailEnd/>
            </a:ln>
            <a:effectLst/>
          </p:spPr>
          <p:txBody>
            <a:bodyPr>
              <a:spAutoFit/>
            </a:bodyPr>
            <a:lstStyle/>
            <a:p>
              <a:endParaRPr lang="zh-CN" altLang="en-US"/>
            </a:p>
          </p:txBody>
        </p:sp>
        <p:sp>
          <p:nvSpPr>
            <p:cNvPr id="105" name="Line 27"/>
            <p:cNvSpPr>
              <a:spLocks noChangeShapeType="1"/>
            </p:cNvSpPr>
            <p:nvPr/>
          </p:nvSpPr>
          <p:spPr bwMode="auto">
            <a:xfrm>
              <a:off x="1972" y="2928"/>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06" name="Line 28"/>
            <p:cNvSpPr>
              <a:spLocks noChangeShapeType="1"/>
            </p:cNvSpPr>
            <p:nvPr/>
          </p:nvSpPr>
          <p:spPr bwMode="auto">
            <a:xfrm>
              <a:off x="2432" y="2931"/>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07" name="Line 29"/>
            <p:cNvSpPr>
              <a:spLocks noChangeShapeType="1"/>
            </p:cNvSpPr>
            <p:nvPr/>
          </p:nvSpPr>
          <p:spPr bwMode="auto">
            <a:xfrm>
              <a:off x="2868" y="2928"/>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08" name="Line 30"/>
            <p:cNvSpPr>
              <a:spLocks noChangeShapeType="1"/>
            </p:cNvSpPr>
            <p:nvPr/>
          </p:nvSpPr>
          <p:spPr bwMode="auto">
            <a:xfrm>
              <a:off x="3751" y="2937"/>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09" name="Line 31"/>
            <p:cNvSpPr>
              <a:spLocks noChangeShapeType="1"/>
            </p:cNvSpPr>
            <p:nvPr/>
          </p:nvSpPr>
          <p:spPr bwMode="auto">
            <a:xfrm>
              <a:off x="3309" y="2931"/>
              <a:ext cx="0" cy="227"/>
            </a:xfrm>
            <a:prstGeom prst="line">
              <a:avLst/>
            </a:prstGeom>
            <a:grpFill/>
            <a:ln w="25400">
              <a:solidFill>
                <a:schemeClr val="tx1"/>
              </a:solidFill>
              <a:round/>
              <a:headEnd/>
              <a:tailEnd/>
            </a:ln>
            <a:effectLst/>
          </p:spPr>
          <p:txBody>
            <a:bodyPr>
              <a:spAutoFit/>
            </a:bodyPr>
            <a:lstStyle/>
            <a:p>
              <a:endParaRPr lang="zh-CN" altLang="en-US"/>
            </a:p>
          </p:txBody>
        </p:sp>
        <p:sp>
          <p:nvSpPr>
            <p:cNvPr id="110" name="Line 37"/>
            <p:cNvSpPr>
              <a:spLocks noChangeShapeType="1"/>
            </p:cNvSpPr>
            <p:nvPr/>
          </p:nvSpPr>
          <p:spPr bwMode="auto">
            <a:xfrm rot="5400000">
              <a:off x="1291" y="3385"/>
              <a:ext cx="1361"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111" name="Line 38"/>
            <p:cNvSpPr>
              <a:spLocks noChangeShapeType="1"/>
            </p:cNvSpPr>
            <p:nvPr/>
          </p:nvSpPr>
          <p:spPr bwMode="auto">
            <a:xfrm rot="5400000">
              <a:off x="2199" y="3385"/>
              <a:ext cx="1361" cy="0"/>
            </a:xfrm>
            <a:prstGeom prst="line">
              <a:avLst/>
            </a:prstGeom>
            <a:grpFill/>
            <a:ln w="25400" cap="rnd">
              <a:solidFill>
                <a:schemeClr val="tx1"/>
              </a:solidFill>
              <a:prstDash val="sysDot"/>
              <a:round/>
              <a:headEnd/>
              <a:tailEnd/>
            </a:ln>
            <a:effectLst/>
          </p:spPr>
          <p:txBody>
            <a:bodyPr>
              <a:spAutoFit/>
            </a:bodyPr>
            <a:lstStyle/>
            <a:p>
              <a:endParaRPr lang="zh-CN" altLang="en-US"/>
            </a:p>
          </p:txBody>
        </p:sp>
        <p:sp>
          <p:nvSpPr>
            <p:cNvPr id="112" name="Line 39"/>
            <p:cNvSpPr>
              <a:spLocks noChangeShapeType="1"/>
            </p:cNvSpPr>
            <p:nvPr/>
          </p:nvSpPr>
          <p:spPr bwMode="auto">
            <a:xfrm rot="5400000">
              <a:off x="1745" y="3385"/>
              <a:ext cx="1361"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113" name="Line 40"/>
            <p:cNvSpPr>
              <a:spLocks noChangeShapeType="1"/>
            </p:cNvSpPr>
            <p:nvPr/>
          </p:nvSpPr>
          <p:spPr bwMode="auto">
            <a:xfrm rot="5400000">
              <a:off x="1981" y="3385"/>
              <a:ext cx="1361" cy="0"/>
            </a:xfrm>
            <a:prstGeom prst="line">
              <a:avLst/>
            </a:prstGeom>
            <a:grpFill/>
            <a:ln w="25400" cap="rnd">
              <a:solidFill>
                <a:schemeClr val="tx1"/>
              </a:solidFill>
              <a:prstDash val="sysDot"/>
              <a:round/>
              <a:headEnd/>
              <a:tailEnd/>
            </a:ln>
            <a:effectLst/>
          </p:spPr>
          <p:txBody>
            <a:bodyPr>
              <a:spAutoFit/>
            </a:bodyPr>
            <a:lstStyle/>
            <a:p>
              <a:endParaRPr lang="zh-CN" altLang="en-US"/>
            </a:p>
          </p:txBody>
        </p:sp>
        <p:sp>
          <p:nvSpPr>
            <p:cNvPr id="114" name="Line 41"/>
            <p:cNvSpPr>
              <a:spLocks noChangeShapeType="1"/>
            </p:cNvSpPr>
            <p:nvPr/>
          </p:nvSpPr>
          <p:spPr bwMode="auto">
            <a:xfrm rot="5400000">
              <a:off x="2631" y="3385"/>
              <a:ext cx="1361" cy="0"/>
            </a:xfrm>
            <a:prstGeom prst="line">
              <a:avLst/>
            </a:prstGeom>
            <a:grpFill/>
            <a:ln w="9525" cap="rnd">
              <a:solidFill>
                <a:schemeClr val="tx1"/>
              </a:solidFill>
              <a:prstDash val="sysDot"/>
              <a:round/>
              <a:headEnd/>
              <a:tailEnd/>
            </a:ln>
            <a:effectLst/>
          </p:spPr>
          <p:txBody>
            <a:bodyPr>
              <a:spAutoFit/>
            </a:bodyPr>
            <a:lstStyle/>
            <a:p>
              <a:endParaRPr lang="zh-CN" altLang="en-US"/>
            </a:p>
          </p:txBody>
        </p:sp>
        <p:sp>
          <p:nvSpPr>
            <p:cNvPr id="115" name="Line 42"/>
            <p:cNvSpPr>
              <a:spLocks noChangeShapeType="1"/>
            </p:cNvSpPr>
            <p:nvPr/>
          </p:nvSpPr>
          <p:spPr bwMode="auto">
            <a:xfrm rot="5400000">
              <a:off x="2431" y="3385"/>
              <a:ext cx="1361" cy="0"/>
            </a:xfrm>
            <a:prstGeom prst="line">
              <a:avLst/>
            </a:prstGeom>
            <a:grpFill/>
            <a:ln w="25400" cap="rnd">
              <a:solidFill>
                <a:schemeClr val="tx1"/>
              </a:solidFill>
              <a:prstDash val="sysDot"/>
              <a:round/>
              <a:headEnd/>
              <a:tailEnd/>
            </a:ln>
            <a:effectLst/>
          </p:spPr>
          <p:txBody>
            <a:bodyPr>
              <a:spAutoFit/>
            </a:bodyPr>
            <a:lstStyle/>
            <a:p>
              <a:endParaRPr lang="zh-CN" altLang="en-US"/>
            </a:p>
          </p:txBody>
        </p:sp>
        <p:grpSp>
          <p:nvGrpSpPr>
            <p:cNvPr id="5" name="Group 45"/>
            <p:cNvGrpSpPr>
              <a:grpSpLocks/>
            </p:cNvGrpSpPr>
            <p:nvPr/>
          </p:nvGrpSpPr>
          <p:grpSpPr bwMode="auto">
            <a:xfrm>
              <a:off x="1876" y="3339"/>
              <a:ext cx="187" cy="233"/>
              <a:chOff x="1196" y="3339"/>
              <a:chExt cx="187" cy="233"/>
            </a:xfrm>
            <a:grpFill/>
          </p:grpSpPr>
          <p:sp>
            <p:nvSpPr>
              <p:cNvPr id="155" name="Line 4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56" name="Line 4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6" name="Group 46"/>
            <p:cNvGrpSpPr>
              <a:grpSpLocks/>
            </p:cNvGrpSpPr>
            <p:nvPr/>
          </p:nvGrpSpPr>
          <p:grpSpPr bwMode="auto">
            <a:xfrm>
              <a:off x="2103" y="3696"/>
              <a:ext cx="187" cy="233"/>
              <a:chOff x="1196" y="3339"/>
              <a:chExt cx="187" cy="233"/>
            </a:xfrm>
            <a:grpFill/>
          </p:grpSpPr>
          <p:sp>
            <p:nvSpPr>
              <p:cNvPr id="153" name="Line 47"/>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54" name="Line 48"/>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7" name="Group 49"/>
            <p:cNvGrpSpPr>
              <a:grpSpLocks/>
            </p:cNvGrpSpPr>
            <p:nvPr/>
          </p:nvGrpSpPr>
          <p:grpSpPr bwMode="auto">
            <a:xfrm>
              <a:off x="3009" y="3702"/>
              <a:ext cx="187" cy="233"/>
              <a:chOff x="1196" y="3339"/>
              <a:chExt cx="187" cy="233"/>
            </a:xfrm>
            <a:grpFill/>
          </p:grpSpPr>
          <p:sp>
            <p:nvSpPr>
              <p:cNvPr id="151" name="Line 50"/>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52" name="Line 51"/>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8" name="Group 52"/>
            <p:cNvGrpSpPr>
              <a:grpSpLocks/>
            </p:cNvGrpSpPr>
            <p:nvPr/>
          </p:nvGrpSpPr>
          <p:grpSpPr bwMode="auto">
            <a:xfrm>
              <a:off x="3687" y="3336"/>
              <a:ext cx="187" cy="233"/>
              <a:chOff x="1196" y="3339"/>
              <a:chExt cx="187" cy="233"/>
            </a:xfrm>
            <a:grpFill/>
          </p:grpSpPr>
          <p:sp>
            <p:nvSpPr>
              <p:cNvPr id="149" name="Line 5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50" name="Line 5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9" name="Group 55"/>
            <p:cNvGrpSpPr>
              <a:grpSpLocks/>
            </p:cNvGrpSpPr>
            <p:nvPr/>
          </p:nvGrpSpPr>
          <p:grpSpPr bwMode="auto">
            <a:xfrm>
              <a:off x="2789" y="3339"/>
              <a:ext cx="187" cy="233"/>
              <a:chOff x="1196" y="3339"/>
              <a:chExt cx="187" cy="233"/>
            </a:xfrm>
            <a:grpFill/>
          </p:grpSpPr>
          <p:sp>
            <p:nvSpPr>
              <p:cNvPr id="147" name="Line 56"/>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48" name="Line 57"/>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121" name="Line 58"/>
            <p:cNvSpPr>
              <a:spLocks noChangeShapeType="1"/>
            </p:cNvSpPr>
            <p:nvPr/>
          </p:nvSpPr>
          <p:spPr bwMode="auto">
            <a:xfrm rot="5400000">
              <a:off x="3066" y="3340"/>
              <a:ext cx="1361" cy="0"/>
            </a:xfrm>
            <a:prstGeom prst="line">
              <a:avLst/>
            </a:prstGeom>
            <a:grpFill/>
            <a:ln w="9525" cap="rnd">
              <a:solidFill>
                <a:schemeClr val="tx1"/>
              </a:solidFill>
              <a:prstDash val="sysDot"/>
              <a:round/>
              <a:headEnd/>
              <a:tailEnd/>
            </a:ln>
            <a:effectLst/>
          </p:spPr>
          <p:txBody>
            <a:bodyPr>
              <a:spAutoFit/>
            </a:bodyPr>
            <a:lstStyle/>
            <a:p>
              <a:endParaRPr lang="zh-CN" altLang="en-US"/>
            </a:p>
          </p:txBody>
        </p:sp>
        <p:grpSp>
          <p:nvGrpSpPr>
            <p:cNvPr id="10" name="Group 59"/>
            <p:cNvGrpSpPr>
              <a:grpSpLocks/>
            </p:cNvGrpSpPr>
            <p:nvPr/>
          </p:nvGrpSpPr>
          <p:grpSpPr bwMode="auto">
            <a:xfrm>
              <a:off x="3897" y="3702"/>
              <a:ext cx="187" cy="233"/>
              <a:chOff x="1196" y="3339"/>
              <a:chExt cx="187" cy="233"/>
            </a:xfrm>
            <a:grpFill/>
          </p:grpSpPr>
          <p:sp>
            <p:nvSpPr>
              <p:cNvPr id="145" name="Line 60"/>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146" name="Line 61"/>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123" name="Line 62"/>
            <p:cNvSpPr>
              <a:spLocks noChangeShapeType="1"/>
            </p:cNvSpPr>
            <p:nvPr/>
          </p:nvSpPr>
          <p:spPr bwMode="auto">
            <a:xfrm>
              <a:off x="2057" y="3345"/>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4" name="Line 63"/>
            <p:cNvSpPr>
              <a:spLocks noChangeShapeType="1"/>
            </p:cNvSpPr>
            <p:nvPr/>
          </p:nvSpPr>
          <p:spPr bwMode="auto">
            <a:xfrm>
              <a:off x="2964" y="3339"/>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5" name="Line 64"/>
            <p:cNvSpPr>
              <a:spLocks noChangeShapeType="1"/>
            </p:cNvSpPr>
            <p:nvPr/>
          </p:nvSpPr>
          <p:spPr bwMode="auto">
            <a:xfrm>
              <a:off x="2958" y="3560"/>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6" name="Line 65"/>
            <p:cNvSpPr>
              <a:spLocks noChangeShapeType="1"/>
            </p:cNvSpPr>
            <p:nvPr/>
          </p:nvSpPr>
          <p:spPr bwMode="auto">
            <a:xfrm>
              <a:off x="2054" y="3560"/>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7" name="Line 66"/>
            <p:cNvSpPr>
              <a:spLocks noChangeShapeType="1"/>
            </p:cNvSpPr>
            <p:nvPr/>
          </p:nvSpPr>
          <p:spPr bwMode="auto">
            <a:xfrm>
              <a:off x="2278" y="3702"/>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8" name="Line 67"/>
            <p:cNvSpPr>
              <a:spLocks noChangeShapeType="1"/>
            </p:cNvSpPr>
            <p:nvPr/>
          </p:nvSpPr>
          <p:spPr bwMode="auto">
            <a:xfrm>
              <a:off x="2281" y="3923"/>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29" name="Line 68"/>
            <p:cNvSpPr>
              <a:spLocks noChangeShapeType="1"/>
            </p:cNvSpPr>
            <p:nvPr/>
          </p:nvSpPr>
          <p:spPr bwMode="auto">
            <a:xfrm>
              <a:off x="3176" y="3708"/>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30" name="Line 72"/>
            <p:cNvSpPr>
              <a:spLocks noChangeShapeType="1"/>
            </p:cNvSpPr>
            <p:nvPr/>
          </p:nvSpPr>
          <p:spPr bwMode="auto">
            <a:xfrm>
              <a:off x="3182" y="3923"/>
              <a:ext cx="738" cy="0"/>
            </a:xfrm>
            <a:prstGeom prst="line">
              <a:avLst/>
            </a:prstGeom>
            <a:grpFill/>
            <a:ln w="25400">
              <a:solidFill>
                <a:schemeClr val="tx1"/>
              </a:solidFill>
              <a:round/>
              <a:headEnd/>
              <a:tailEnd/>
            </a:ln>
            <a:effectLst/>
          </p:spPr>
          <p:txBody>
            <a:bodyPr>
              <a:spAutoFit/>
            </a:bodyPr>
            <a:lstStyle/>
            <a:p>
              <a:endParaRPr lang="zh-CN" altLang="en-US"/>
            </a:p>
          </p:txBody>
        </p:sp>
        <p:sp>
          <p:nvSpPr>
            <p:cNvPr id="131" name="Line 73"/>
            <p:cNvSpPr>
              <a:spLocks noChangeShapeType="1"/>
            </p:cNvSpPr>
            <p:nvPr/>
          </p:nvSpPr>
          <p:spPr bwMode="auto">
            <a:xfrm>
              <a:off x="1525" y="3351"/>
              <a:ext cx="369" cy="0"/>
            </a:xfrm>
            <a:prstGeom prst="line">
              <a:avLst/>
            </a:prstGeom>
            <a:grpFill/>
            <a:ln w="25400">
              <a:solidFill>
                <a:schemeClr val="tx1"/>
              </a:solidFill>
              <a:round/>
              <a:headEnd/>
              <a:tailEnd/>
            </a:ln>
            <a:effectLst/>
          </p:spPr>
          <p:txBody>
            <a:bodyPr>
              <a:spAutoFit/>
            </a:bodyPr>
            <a:lstStyle/>
            <a:p>
              <a:endParaRPr lang="zh-CN" altLang="en-US"/>
            </a:p>
          </p:txBody>
        </p:sp>
        <p:sp>
          <p:nvSpPr>
            <p:cNvPr id="132" name="Line 74"/>
            <p:cNvSpPr>
              <a:spLocks noChangeShapeType="1"/>
            </p:cNvSpPr>
            <p:nvPr/>
          </p:nvSpPr>
          <p:spPr bwMode="auto">
            <a:xfrm>
              <a:off x="1517" y="3560"/>
              <a:ext cx="369" cy="0"/>
            </a:xfrm>
            <a:prstGeom prst="line">
              <a:avLst/>
            </a:prstGeom>
            <a:grpFill/>
            <a:ln w="25400">
              <a:solidFill>
                <a:schemeClr val="tx1"/>
              </a:solidFill>
              <a:round/>
              <a:headEnd/>
              <a:tailEnd/>
            </a:ln>
            <a:effectLst/>
          </p:spPr>
          <p:txBody>
            <a:bodyPr>
              <a:spAutoFit/>
            </a:bodyPr>
            <a:lstStyle/>
            <a:p>
              <a:endParaRPr lang="zh-CN" altLang="en-US"/>
            </a:p>
          </p:txBody>
        </p:sp>
        <p:sp>
          <p:nvSpPr>
            <p:cNvPr id="133" name="Line 75"/>
            <p:cNvSpPr>
              <a:spLocks noChangeShapeType="1"/>
            </p:cNvSpPr>
            <p:nvPr/>
          </p:nvSpPr>
          <p:spPr bwMode="auto">
            <a:xfrm>
              <a:off x="3860" y="3345"/>
              <a:ext cx="369" cy="0"/>
            </a:xfrm>
            <a:prstGeom prst="line">
              <a:avLst/>
            </a:prstGeom>
            <a:grpFill/>
            <a:ln w="25400">
              <a:solidFill>
                <a:schemeClr val="tx1"/>
              </a:solidFill>
              <a:round/>
              <a:headEnd/>
              <a:tailEnd/>
            </a:ln>
            <a:effectLst/>
          </p:spPr>
          <p:txBody>
            <a:bodyPr>
              <a:spAutoFit/>
            </a:bodyPr>
            <a:lstStyle/>
            <a:p>
              <a:endParaRPr lang="zh-CN" altLang="en-US"/>
            </a:p>
          </p:txBody>
        </p:sp>
        <p:sp>
          <p:nvSpPr>
            <p:cNvPr id="134" name="Line 76"/>
            <p:cNvSpPr>
              <a:spLocks noChangeShapeType="1"/>
            </p:cNvSpPr>
            <p:nvPr/>
          </p:nvSpPr>
          <p:spPr bwMode="auto">
            <a:xfrm>
              <a:off x="1525" y="3708"/>
              <a:ext cx="586" cy="0"/>
            </a:xfrm>
            <a:prstGeom prst="line">
              <a:avLst/>
            </a:prstGeom>
            <a:grpFill/>
            <a:ln w="25400">
              <a:solidFill>
                <a:schemeClr val="tx1"/>
              </a:solidFill>
              <a:round/>
              <a:headEnd/>
              <a:tailEnd/>
            </a:ln>
            <a:effectLst/>
          </p:spPr>
          <p:txBody>
            <a:bodyPr>
              <a:spAutoFit/>
            </a:bodyPr>
            <a:lstStyle/>
            <a:p>
              <a:endParaRPr lang="zh-CN" altLang="en-US"/>
            </a:p>
          </p:txBody>
        </p:sp>
        <p:sp>
          <p:nvSpPr>
            <p:cNvPr id="135" name="Line 77"/>
            <p:cNvSpPr>
              <a:spLocks noChangeShapeType="1"/>
            </p:cNvSpPr>
            <p:nvPr/>
          </p:nvSpPr>
          <p:spPr bwMode="auto">
            <a:xfrm>
              <a:off x="3866" y="3560"/>
              <a:ext cx="369" cy="0"/>
            </a:xfrm>
            <a:prstGeom prst="line">
              <a:avLst/>
            </a:prstGeom>
            <a:grpFill/>
            <a:ln w="25400">
              <a:solidFill>
                <a:schemeClr val="tx1"/>
              </a:solidFill>
              <a:round/>
              <a:headEnd/>
              <a:tailEnd/>
            </a:ln>
            <a:effectLst/>
          </p:spPr>
          <p:txBody>
            <a:bodyPr>
              <a:spAutoFit/>
            </a:bodyPr>
            <a:lstStyle/>
            <a:p>
              <a:endParaRPr lang="zh-CN" altLang="en-US"/>
            </a:p>
          </p:txBody>
        </p:sp>
        <p:sp>
          <p:nvSpPr>
            <p:cNvPr id="136" name="Line 78"/>
            <p:cNvSpPr>
              <a:spLocks noChangeShapeType="1"/>
            </p:cNvSpPr>
            <p:nvPr/>
          </p:nvSpPr>
          <p:spPr bwMode="auto">
            <a:xfrm>
              <a:off x="1519" y="3923"/>
              <a:ext cx="586" cy="0"/>
            </a:xfrm>
            <a:prstGeom prst="line">
              <a:avLst/>
            </a:prstGeom>
            <a:grpFill/>
            <a:ln w="25400">
              <a:solidFill>
                <a:schemeClr val="tx1"/>
              </a:solidFill>
              <a:round/>
              <a:headEnd/>
              <a:tailEnd/>
            </a:ln>
            <a:effectLst/>
          </p:spPr>
          <p:txBody>
            <a:bodyPr>
              <a:spAutoFit/>
            </a:bodyPr>
            <a:lstStyle/>
            <a:p>
              <a:endParaRPr lang="zh-CN" altLang="en-US"/>
            </a:p>
          </p:txBody>
        </p:sp>
        <p:sp>
          <p:nvSpPr>
            <p:cNvPr id="137" name="Line 79"/>
            <p:cNvSpPr>
              <a:spLocks noChangeShapeType="1"/>
            </p:cNvSpPr>
            <p:nvPr/>
          </p:nvSpPr>
          <p:spPr bwMode="auto">
            <a:xfrm flipV="1">
              <a:off x="4065" y="3714"/>
              <a:ext cx="175" cy="0"/>
            </a:xfrm>
            <a:prstGeom prst="line">
              <a:avLst/>
            </a:prstGeom>
            <a:grpFill/>
            <a:ln w="25400">
              <a:solidFill>
                <a:schemeClr val="tx1"/>
              </a:solidFill>
              <a:round/>
              <a:headEnd/>
              <a:tailEnd/>
            </a:ln>
            <a:effectLst/>
          </p:spPr>
          <p:txBody>
            <a:bodyPr>
              <a:spAutoFit/>
            </a:bodyPr>
            <a:lstStyle/>
            <a:p>
              <a:endParaRPr lang="zh-CN" altLang="en-US"/>
            </a:p>
          </p:txBody>
        </p:sp>
        <p:sp>
          <p:nvSpPr>
            <p:cNvPr id="138" name="Line 80"/>
            <p:cNvSpPr>
              <a:spLocks noChangeShapeType="1"/>
            </p:cNvSpPr>
            <p:nvPr/>
          </p:nvSpPr>
          <p:spPr bwMode="auto">
            <a:xfrm flipV="1">
              <a:off x="4069" y="3923"/>
              <a:ext cx="175" cy="0"/>
            </a:xfrm>
            <a:prstGeom prst="line">
              <a:avLst/>
            </a:prstGeom>
            <a:grpFill/>
            <a:ln w="25400">
              <a:solidFill>
                <a:schemeClr val="tx1"/>
              </a:solidFill>
              <a:round/>
              <a:headEnd/>
              <a:tailEnd/>
            </a:ln>
            <a:effectLst/>
          </p:spPr>
          <p:txBody>
            <a:bodyPr>
              <a:spAutoFit/>
            </a:bodyPr>
            <a:lstStyle/>
            <a:p>
              <a:endParaRPr lang="zh-CN" altLang="en-US"/>
            </a:p>
          </p:txBody>
        </p:sp>
        <p:sp>
          <p:nvSpPr>
            <p:cNvPr id="139" name="Line 84"/>
            <p:cNvSpPr>
              <a:spLocks noChangeShapeType="1"/>
            </p:cNvSpPr>
            <p:nvPr/>
          </p:nvSpPr>
          <p:spPr bwMode="auto">
            <a:xfrm flipH="1">
              <a:off x="2653" y="3612"/>
              <a:ext cx="227" cy="0"/>
            </a:xfrm>
            <a:prstGeom prst="line">
              <a:avLst/>
            </a:prstGeom>
            <a:grpFill/>
            <a:ln w="9525">
              <a:solidFill>
                <a:schemeClr val="tx1"/>
              </a:solidFill>
              <a:round/>
              <a:headEnd type="triangle" w="med" len="med"/>
              <a:tailEnd type="triangle" w="med" len="med"/>
            </a:ln>
            <a:effectLst/>
          </p:spPr>
          <p:txBody>
            <a:bodyPr>
              <a:spAutoFit/>
            </a:bodyPr>
            <a:lstStyle/>
            <a:p>
              <a:endParaRPr lang="zh-CN" altLang="en-US"/>
            </a:p>
          </p:txBody>
        </p:sp>
        <p:sp>
          <p:nvSpPr>
            <p:cNvPr id="140" name="Line 85"/>
            <p:cNvSpPr>
              <a:spLocks noChangeShapeType="1"/>
            </p:cNvSpPr>
            <p:nvPr/>
          </p:nvSpPr>
          <p:spPr bwMode="auto">
            <a:xfrm flipV="1">
              <a:off x="1066" y="3612"/>
              <a:ext cx="1542" cy="0"/>
            </a:xfrm>
            <a:prstGeom prst="line">
              <a:avLst/>
            </a:prstGeom>
            <a:grpFill/>
            <a:ln w="9525">
              <a:solidFill>
                <a:schemeClr val="tx1"/>
              </a:solidFill>
              <a:round/>
              <a:headEnd/>
              <a:tailEnd type="triangle" w="med" len="med"/>
            </a:ln>
            <a:effectLst/>
          </p:spPr>
          <p:txBody>
            <a:bodyPr>
              <a:spAutoFit/>
            </a:bodyPr>
            <a:lstStyle/>
            <a:p>
              <a:endParaRPr lang="zh-CN" altLang="en-US"/>
            </a:p>
          </p:txBody>
        </p:sp>
        <p:sp>
          <p:nvSpPr>
            <p:cNvPr id="141" name="Text Box 86"/>
            <p:cNvSpPr txBox="1">
              <a:spLocks noChangeArrowheads="1"/>
            </p:cNvSpPr>
            <p:nvPr/>
          </p:nvSpPr>
          <p:spPr bwMode="auto">
            <a:xfrm>
              <a:off x="385" y="3430"/>
              <a:ext cx="681" cy="194"/>
            </a:xfrm>
            <a:prstGeom prst="rect">
              <a:avLst/>
            </a:prstGeom>
            <a:solidFill>
              <a:srgbClr val="E6E6E6"/>
            </a:solidFill>
            <a:ln w="9525">
              <a:solidFill>
                <a:schemeClr val="tx1"/>
              </a:solidFill>
              <a:miter lim="800000"/>
              <a:headEnd/>
              <a:tailEnd/>
            </a:ln>
            <a:effectLst/>
          </p:spPr>
          <p:txBody>
            <a:bodyPr>
              <a:spAutoFit/>
            </a:bodyPr>
            <a:lstStyle/>
            <a:p>
              <a:pPr algn="ctr">
                <a:lnSpc>
                  <a:spcPct val="100000"/>
                </a:lnSpc>
                <a:buClrTx/>
                <a:buSzTx/>
                <a:buFontTx/>
                <a:buNone/>
              </a:pPr>
              <a:r>
                <a:rPr lang="zh-CN" altLang="en-US" sz="1400" dirty="0">
                  <a:latin typeface="Tahoma" pitchFamily="34" charset="0"/>
                </a:rPr>
                <a:t>输入的歪斜</a:t>
              </a:r>
            </a:p>
          </p:txBody>
        </p:sp>
        <p:sp>
          <p:nvSpPr>
            <p:cNvPr id="142" name="Text Box 88"/>
            <p:cNvSpPr txBox="1">
              <a:spLocks noChangeArrowheads="1"/>
            </p:cNvSpPr>
            <p:nvPr/>
          </p:nvSpPr>
          <p:spPr bwMode="auto">
            <a:xfrm>
              <a:off x="1066" y="3035"/>
              <a:ext cx="544" cy="214"/>
            </a:xfrm>
            <a:prstGeom prst="rect">
              <a:avLst/>
            </a:prstGeom>
            <a:noFill/>
            <a:ln w="9525" algn="ctr">
              <a:noFill/>
              <a:miter lim="800000"/>
              <a:headEnd/>
              <a:tailEnd/>
            </a:ln>
            <a:effectLst/>
          </p:spPr>
          <p:txBody>
            <a:bodyPr>
              <a:spAutoFit/>
            </a:bodyPr>
            <a:lstStyle/>
            <a:p>
              <a:pPr marL="342900" indent="-342900"/>
              <a:r>
                <a:rPr lang="en-US" altLang="zh-CN">
                  <a:latin typeface="Arial" charset="0"/>
                </a:rPr>
                <a:t>clock</a:t>
              </a:r>
            </a:p>
          </p:txBody>
        </p:sp>
        <p:sp>
          <p:nvSpPr>
            <p:cNvPr id="143" name="Text Box 89"/>
            <p:cNvSpPr txBox="1">
              <a:spLocks noChangeArrowheads="1"/>
            </p:cNvSpPr>
            <p:nvPr/>
          </p:nvSpPr>
          <p:spPr bwMode="auto">
            <a:xfrm>
              <a:off x="1127" y="3391"/>
              <a:ext cx="544" cy="214"/>
            </a:xfrm>
            <a:prstGeom prst="rect">
              <a:avLst/>
            </a:prstGeom>
            <a:noFill/>
            <a:ln w="9525" algn="ctr">
              <a:noFill/>
              <a:miter lim="800000"/>
              <a:headEnd/>
              <a:tailEnd/>
            </a:ln>
            <a:effectLst/>
          </p:spPr>
          <p:txBody>
            <a:bodyPr>
              <a:spAutoFit/>
            </a:bodyPr>
            <a:lstStyle/>
            <a:p>
              <a:pPr marL="342900" indent="-342900"/>
              <a:r>
                <a:rPr lang="en-US" altLang="zh-CN">
                  <a:latin typeface="Arial" charset="0"/>
                </a:rPr>
                <a:t>input</a:t>
              </a:r>
            </a:p>
          </p:txBody>
        </p:sp>
        <p:sp>
          <p:nvSpPr>
            <p:cNvPr id="144" name="Text Box 90"/>
            <p:cNvSpPr txBox="1">
              <a:spLocks noChangeArrowheads="1"/>
            </p:cNvSpPr>
            <p:nvPr/>
          </p:nvSpPr>
          <p:spPr bwMode="auto">
            <a:xfrm>
              <a:off x="993" y="3793"/>
              <a:ext cx="771" cy="214"/>
            </a:xfrm>
            <a:prstGeom prst="rect">
              <a:avLst/>
            </a:prstGeom>
            <a:noFill/>
            <a:ln w="9525" algn="ctr">
              <a:noFill/>
              <a:miter lim="800000"/>
              <a:headEnd/>
              <a:tailEnd/>
            </a:ln>
            <a:effectLst/>
          </p:spPr>
          <p:txBody>
            <a:bodyPr>
              <a:spAutoFit/>
            </a:bodyPr>
            <a:lstStyle/>
            <a:p>
              <a:pPr marL="342900" indent="-342900"/>
              <a:r>
                <a:rPr lang="en-US" altLang="zh-CN">
                  <a:latin typeface="Arial" charset="0"/>
                </a:rPr>
                <a:t>output</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课程回顾：时钟块的调度</a:t>
            </a:r>
            <a:endParaRPr lang="zh-CN" altLang="en-US" dirty="0"/>
          </a:p>
        </p:txBody>
      </p:sp>
      <p:sp>
        <p:nvSpPr>
          <p:cNvPr id="3" name="内容占位符 2"/>
          <p:cNvSpPr>
            <a:spLocks noGrp="1"/>
          </p:cNvSpPr>
          <p:nvPr>
            <p:ph idx="1"/>
          </p:nvPr>
        </p:nvSpPr>
        <p:spPr/>
        <p:txBody>
          <a:bodyPr/>
          <a:lstStyle/>
          <a:p>
            <a:endParaRPr lang="zh-CN" altLang="en-US"/>
          </a:p>
        </p:txBody>
      </p:sp>
      <p:sp>
        <p:nvSpPr>
          <p:cNvPr id="4" name="Text Box 9"/>
          <p:cNvSpPr txBox="1">
            <a:spLocks noChangeArrowheads="1"/>
          </p:cNvSpPr>
          <p:nvPr/>
        </p:nvSpPr>
        <p:spPr bwMode="auto">
          <a:xfrm>
            <a:off x="5292725" y="1052513"/>
            <a:ext cx="1439863" cy="307777"/>
          </a:xfrm>
          <a:prstGeom prst="rect">
            <a:avLst/>
          </a:prstGeom>
          <a:solidFill>
            <a:srgbClr val="E6E6E6"/>
          </a:solidFill>
          <a:ln w="9525">
            <a:solidFill>
              <a:schemeClr val="tx1"/>
            </a:solidFill>
            <a:miter lim="800000"/>
            <a:headEnd/>
            <a:tailEnd/>
          </a:ln>
          <a:effectLst/>
        </p:spPr>
        <p:txBody>
          <a:bodyPr>
            <a:spAutoFit/>
          </a:bodyPr>
          <a:lstStyle/>
          <a:p>
            <a:pPr algn="ctr"/>
            <a:r>
              <a:rPr lang="en-US" altLang="zh-CN" sz="1400" dirty="0" err="1">
                <a:latin typeface="Tahoma" pitchFamily="34" charset="0"/>
              </a:rPr>
              <a:t>wclk</a:t>
            </a:r>
            <a:r>
              <a:rPr lang="zh-CN" altLang="en-US" sz="1400" dirty="0" err="1">
                <a:latin typeface="Tahoma" pitchFamily="34" charset="0"/>
              </a:rPr>
              <a:t>的正沿</a:t>
            </a:r>
          </a:p>
        </p:txBody>
      </p:sp>
      <p:sp>
        <p:nvSpPr>
          <p:cNvPr id="5" name="Line 12"/>
          <p:cNvSpPr>
            <a:spLocks noChangeShapeType="1"/>
          </p:cNvSpPr>
          <p:nvPr/>
        </p:nvSpPr>
        <p:spPr bwMode="auto">
          <a:xfrm>
            <a:off x="350838" y="2605088"/>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6" name="Line 13"/>
          <p:cNvSpPr>
            <a:spLocks noChangeShapeType="1"/>
          </p:cNvSpPr>
          <p:nvPr/>
        </p:nvSpPr>
        <p:spPr bwMode="auto">
          <a:xfrm>
            <a:off x="350838" y="2220913"/>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7" name="Line 14"/>
          <p:cNvSpPr>
            <a:spLocks noChangeShapeType="1"/>
          </p:cNvSpPr>
          <p:nvPr/>
        </p:nvSpPr>
        <p:spPr bwMode="auto">
          <a:xfrm>
            <a:off x="350838" y="2868613"/>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8" name="Line 15"/>
          <p:cNvSpPr>
            <a:spLocks noChangeShapeType="1"/>
          </p:cNvSpPr>
          <p:nvPr/>
        </p:nvSpPr>
        <p:spPr bwMode="auto">
          <a:xfrm>
            <a:off x="350838" y="3228975"/>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9" name="Line 16"/>
          <p:cNvSpPr>
            <a:spLocks noChangeShapeType="1"/>
          </p:cNvSpPr>
          <p:nvPr/>
        </p:nvSpPr>
        <p:spPr bwMode="auto">
          <a:xfrm>
            <a:off x="350838" y="3444875"/>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0" name="Line 17"/>
          <p:cNvSpPr>
            <a:spLocks noChangeShapeType="1"/>
          </p:cNvSpPr>
          <p:nvPr/>
        </p:nvSpPr>
        <p:spPr bwMode="auto">
          <a:xfrm>
            <a:off x="350838" y="3805238"/>
            <a:ext cx="5184775"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11" name="Rectangle 4"/>
          <p:cNvSpPr>
            <a:spLocks noChangeArrowheads="1"/>
          </p:cNvSpPr>
          <p:nvPr/>
        </p:nvSpPr>
        <p:spPr bwMode="auto">
          <a:xfrm>
            <a:off x="304800" y="1628775"/>
            <a:ext cx="4554538" cy="2592388"/>
          </a:xfrm>
          <a:prstGeom prst="rect">
            <a:avLst/>
          </a:prstGeom>
          <a:noFill/>
          <a:ln w="9525" cap="rnd" algn="ctr">
            <a:noFill/>
            <a:prstDash val="sysDot"/>
            <a:miter lim="800000"/>
            <a:headEnd/>
            <a:tailEnd/>
          </a:ln>
          <a:effectLst/>
        </p:spPr>
        <p:txBody>
          <a:bodyPr anchor="ctr">
            <a:spAutoFit/>
          </a:bodyPr>
          <a:lstStyle/>
          <a:p>
            <a:endParaRPr lang="zh-CN" altLang="en-US"/>
          </a:p>
        </p:txBody>
      </p:sp>
      <p:sp>
        <p:nvSpPr>
          <p:cNvPr id="12" name="Line 5"/>
          <p:cNvSpPr>
            <a:spLocks noChangeShapeType="1"/>
          </p:cNvSpPr>
          <p:nvPr/>
        </p:nvSpPr>
        <p:spPr bwMode="auto">
          <a:xfrm>
            <a:off x="1652588" y="1412875"/>
            <a:ext cx="884237" cy="949325"/>
          </a:xfrm>
          <a:prstGeom prst="line">
            <a:avLst/>
          </a:prstGeom>
          <a:noFill/>
          <a:ln w="9525">
            <a:solidFill>
              <a:schemeClr val="tx1"/>
            </a:solidFill>
            <a:round/>
            <a:headEnd/>
            <a:tailEnd type="triangle" w="med" len="med"/>
          </a:ln>
          <a:effectLst/>
        </p:spPr>
        <p:txBody>
          <a:bodyPr/>
          <a:lstStyle/>
          <a:p>
            <a:endParaRPr lang="zh-CN" altLang="en-US"/>
          </a:p>
        </p:txBody>
      </p:sp>
      <p:sp>
        <p:nvSpPr>
          <p:cNvPr id="13" name="Text Box 6"/>
          <p:cNvSpPr txBox="1">
            <a:spLocks noChangeArrowheads="1"/>
          </p:cNvSpPr>
          <p:nvPr/>
        </p:nvSpPr>
        <p:spPr bwMode="auto">
          <a:xfrm>
            <a:off x="34925" y="1341438"/>
            <a:ext cx="2425700" cy="523220"/>
          </a:xfrm>
          <a:prstGeom prst="rect">
            <a:avLst/>
          </a:prstGeom>
          <a:solidFill>
            <a:srgbClr val="E6E6E6"/>
          </a:solidFill>
          <a:ln w="9525">
            <a:solidFill>
              <a:schemeClr val="tx1"/>
            </a:solidFill>
            <a:miter lim="800000"/>
            <a:headEnd/>
            <a:tailEnd/>
          </a:ln>
          <a:effectLst/>
        </p:spPr>
        <p:txBody>
          <a:bodyPr>
            <a:spAutoFit/>
          </a:bodyPr>
          <a:lstStyle/>
          <a:p>
            <a:pPr algn="ctr"/>
            <a:r>
              <a:rPr lang="en-US" altLang="zh-CN" sz="1400" dirty="0" err="1">
                <a:latin typeface="Tahoma" pitchFamily="34" charset="0"/>
              </a:rPr>
              <a:t>wfull</a:t>
            </a:r>
            <a:r>
              <a:rPr lang="zh-CN" altLang="en-US" sz="1400" dirty="0">
                <a:latin typeface="Tahoma" pitchFamily="34" charset="0"/>
              </a:rPr>
              <a:t>信号在</a:t>
            </a:r>
            <a:r>
              <a:rPr lang="en-US" altLang="zh-CN" sz="1400" dirty="0" err="1">
                <a:latin typeface="Tahoma" pitchFamily="34" charset="0"/>
              </a:rPr>
              <a:t>wclk</a:t>
            </a:r>
            <a:r>
              <a:rPr lang="zh-CN" altLang="en-US" sz="1400" dirty="0">
                <a:latin typeface="Tahoma" pitchFamily="34" charset="0"/>
              </a:rPr>
              <a:t>正跳变沿前</a:t>
            </a:r>
            <a:r>
              <a:rPr lang="en-US" altLang="zh-CN" sz="1400" dirty="0">
                <a:latin typeface="Tahoma" pitchFamily="34" charset="0"/>
              </a:rPr>
              <a:t>#1step </a:t>
            </a:r>
            <a:r>
              <a:rPr lang="zh-CN" altLang="en-US" sz="1400" dirty="0">
                <a:latin typeface="Tahoma" pitchFamily="34" charset="0"/>
              </a:rPr>
              <a:t>处采样</a:t>
            </a:r>
          </a:p>
        </p:txBody>
      </p:sp>
      <p:sp>
        <p:nvSpPr>
          <p:cNvPr id="14" name="Line 7"/>
          <p:cNvSpPr>
            <a:spLocks noChangeShapeType="1"/>
          </p:cNvSpPr>
          <p:nvPr/>
        </p:nvSpPr>
        <p:spPr bwMode="auto">
          <a:xfrm flipH="1">
            <a:off x="2746375" y="3924300"/>
            <a:ext cx="674688" cy="0"/>
          </a:xfrm>
          <a:prstGeom prst="line">
            <a:avLst/>
          </a:prstGeom>
          <a:noFill/>
          <a:ln w="9525">
            <a:solidFill>
              <a:schemeClr val="tx1"/>
            </a:solidFill>
            <a:round/>
            <a:headEnd type="triangle" w="med" len="med"/>
            <a:tailEnd type="triangle" w="med" len="med"/>
          </a:ln>
          <a:effectLst/>
        </p:spPr>
        <p:txBody>
          <a:bodyPr>
            <a:spAutoFit/>
          </a:bodyPr>
          <a:lstStyle/>
          <a:p>
            <a:endParaRPr lang="zh-CN" altLang="en-US"/>
          </a:p>
        </p:txBody>
      </p:sp>
      <p:sp>
        <p:nvSpPr>
          <p:cNvPr id="15" name="Line 11"/>
          <p:cNvSpPr>
            <a:spLocks noChangeShapeType="1"/>
          </p:cNvSpPr>
          <p:nvPr/>
        </p:nvSpPr>
        <p:spPr bwMode="auto">
          <a:xfrm flipH="1">
            <a:off x="3397250" y="1860550"/>
            <a:ext cx="604838" cy="503238"/>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6" name="Line 18"/>
          <p:cNvSpPr>
            <a:spLocks noChangeShapeType="1"/>
          </p:cNvSpPr>
          <p:nvPr/>
        </p:nvSpPr>
        <p:spPr bwMode="auto">
          <a:xfrm flipH="1" flipV="1">
            <a:off x="3133725" y="3933825"/>
            <a:ext cx="334963" cy="4318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7" name="Line 19"/>
          <p:cNvSpPr>
            <a:spLocks noChangeShapeType="1"/>
          </p:cNvSpPr>
          <p:nvPr/>
        </p:nvSpPr>
        <p:spPr bwMode="auto">
          <a:xfrm>
            <a:off x="1416050" y="2225675"/>
            <a:ext cx="674688" cy="0"/>
          </a:xfrm>
          <a:prstGeom prst="line">
            <a:avLst/>
          </a:prstGeom>
          <a:noFill/>
          <a:ln w="25400">
            <a:solidFill>
              <a:schemeClr val="tx1"/>
            </a:solidFill>
            <a:round/>
            <a:headEnd/>
            <a:tailEnd/>
          </a:ln>
          <a:effectLst/>
        </p:spPr>
        <p:txBody>
          <a:bodyPr>
            <a:spAutoFit/>
          </a:bodyPr>
          <a:lstStyle/>
          <a:p>
            <a:endParaRPr lang="zh-CN" altLang="en-US"/>
          </a:p>
        </p:txBody>
      </p:sp>
      <p:sp>
        <p:nvSpPr>
          <p:cNvPr id="18" name="Line 20"/>
          <p:cNvSpPr>
            <a:spLocks noChangeShapeType="1"/>
          </p:cNvSpPr>
          <p:nvPr/>
        </p:nvSpPr>
        <p:spPr bwMode="auto">
          <a:xfrm>
            <a:off x="2727325" y="2225675"/>
            <a:ext cx="673100" cy="0"/>
          </a:xfrm>
          <a:prstGeom prst="line">
            <a:avLst/>
          </a:prstGeom>
          <a:noFill/>
          <a:ln w="25400">
            <a:solidFill>
              <a:schemeClr val="tx1"/>
            </a:solidFill>
            <a:round/>
            <a:headEnd/>
            <a:tailEnd/>
          </a:ln>
          <a:effectLst/>
        </p:spPr>
        <p:txBody>
          <a:bodyPr>
            <a:spAutoFit/>
          </a:bodyPr>
          <a:lstStyle/>
          <a:p>
            <a:endParaRPr lang="zh-CN" altLang="en-US"/>
          </a:p>
        </p:txBody>
      </p:sp>
      <p:sp>
        <p:nvSpPr>
          <p:cNvPr id="19" name="Line 21"/>
          <p:cNvSpPr>
            <a:spLocks noChangeShapeType="1"/>
          </p:cNvSpPr>
          <p:nvPr/>
        </p:nvSpPr>
        <p:spPr bwMode="auto">
          <a:xfrm>
            <a:off x="4033838" y="2225675"/>
            <a:ext cx="674687" cy="0"/>
          </a:xfrm>
          <a:prstGeom prst="line">
            <a:avLst/>
          </a:prstGeom>
          <a:noFill/>
          <a:ln w="25400">
            <a:solidFill>
              <a:schemeClr val="tx1"/>
            </a:solidFill>
            <a:round/>
            <a:headEnd/>
            <a:tailEnd/>
          </a:ln>
          <a:effectLst/>
        </p:spPr>
        <p:txBody>
          <a:bodyPr>
            <a:spAutoFit/>
          </a:bodyPr>
          <a:lstStyle/>
          <a:p>
            <a:endParaRPr lang="zh-CN" altLang="en-US"/>
          </a:p>
        </p:txBody>
      </p:sp>
      <p:sp>
        <p:nvSpPr>
          <p:cNvPr id="20" name="Line 22"/>
          <p:cNvSpPr>
            <a:spLocks noChangeShapeType="1"/>
          </p:cNvSpPr>
          <p:nvPr/>
        </p:nvSpPr>
        <p:spPr bwMode="auto">
          <a:xfrm>
            <a:off x="742950" y="2581275"/>
            <a:ext cx="674688" cy="0"/>
          </a:xfrm>
          <a:prstGeom prst="line">
            <a:avLst/>
          </a:prstGeom>
          <a:noFill/>
          <a:ln w="25400">
            <a:solidFill>
              <a:schemeClr val="tx1"/>
            </a:solidFill>
            <a:round/>
            <a:headEnd/>
            <a:tailEnd/>
          </a:ln>
          <a:effectLst/>
        </p:spPr>
        <p:txBody>
          <a:bodyPr>
            <a:spAutoFit/>
          </a:bodyPr>
          <a:lstStyle/>
          <a:p>
            <a:endParaRPr lang="zh-CN" altLang="en-US"/>
          </a:p>
        </p:txBody>
      </p:sp>
      <p:sp>
        <p:nvSpPr>
          <p:cNvPr id="21" name="Line 23"/>
          <p:cNvSpPr>
            <a:spLocks noChangeShapeType="1"/>
          </p:cNvSpPr>
          <p:nvPr/>
        </p:nvSpPr>
        <p:spPr bwMode="auto">
          <a:xfrm>
            <a:off x="2081213" y="2581275"/>
            <a:ext cx="674687" cy="0"/>
          </a:xfrm>
          <a:prstGeom prst="line">
            <a:avLst/>
          </a:prstGeom>
          <a:noFill/>
          <a:ln w="25400">
            <a:solidFill>
              <a:schemeClr val="tx1"/>
            </a:solidFill>
            <a:round/>
            <a:headEnd/>
            <a:tailEnd/>
          </a:ln>
          <a:effectLst/>
        </p:spPr>
        <p:txBody>
          <a:bodyPr>
            <a:spAutoFit/>
          </a:bodyPr>
          <a:lstStyle/>
          <a:p>
            <a:endParaRPr lang="zh-CN" altLang="en-US"/>
          </a:p>
        </p:txBody>
      </p:sp>
      <p:sp>
        <p:nvSpPr>
          <p:cNvPr id="22" name="Line 24"/>
          <p:cNvSpPr>
            <a:spLocks noChangeShapeType="1"/>
          </p:cNvSpPr>
          <p:nvPr/>
        </p:nvSpPr>
        <p:spPr bwMode="auto">
          <a:xfrm>
            <a:off x="3387725" y="2592388"/>
            <a:ext cx="674688" cy="0"/>
          </a:xfrm>
          <a:prstGeom prst="line">
            <a:avLst/>
          </a:prstGeom>
          <a:noFill/>
          <a:ln w="25400">
            <a:solidFill>
              <a:schemeClr val="tx1"/>
            </a:solidFill>
            <a:round/>
            <a:headEnd/>
            <a:tailEnd/>
          </a:ln>
          <a:effectLst/>
        </p:spPr>
        <p:txBody>
          <a:bodyPr>
            <a:spAutoFit/>
          </a:bodyPr>
          <a:lstStyle/>
          <a:p>
            <a:endParaRPr lang="zh-CN" altLang="en-US"/>
          </a:p>
        </p:txBody>
      </p:sp>
      <p:sp>
        <p:nvSpPr>
          <p:cNvPr id="23" name="Line 25"/>
          <p:cNvSpPr>
            <a:spLocks noChangeShapeType="1"/>
          </p:cNvSpPr>
          <p:nvPr/>
        </p:nvSpPr>
        <p:spPr bwMode="auto">
          <a:xfrm>
            <a:off x="1406525" y="2216150"/>
            <a:ext cx="0" cy="360363"/>
          </a:xfrm>
          <a:prstGeom prst="line">
            <a:avLst/>
          </a:prstGeom>
          <a:noFill/>
          <a:ln w="25400">
            <a:solidFill>
              <a:schemeClr val="tx1"/>
            </a:solidFill>
            <a:round/>
            <a:headEnd/>
            <a:tailEnd/>
          </a:ln>
          <a:effectLst/>
        </p:spPr>
        <p:txBody>
          <a:bodyPr>
            <a:spAutoFit/>
          </a:bodyPr>
          <a:lstStyle/>
          <a:p>
            <a:endParaRPr lang="zh-CN" altLang="en-US"/>
          </a:p>
        </p:txBody>
      </p:sp>
      <p:sp>
        <p:nvSpPr>
          <p:cNvPr id="24" name="Line 26"/>
          <p:cNvSpPr>
            <a:spLocks noChangeShapeType="1"/>
          </p:cNvSpPr>
          <p:nvPr/>
        </p:nvSpPr>
        <p:spPr bwMode="auto">
          <a:xfrm>
            <a:off x="2090738" y="2220913"/>
            <a:ext cx="0" cy="360362"/>
          </a:xfrm>
          <a:prstGeom prst="line">
            <a:avLst/>
          </a:prstGeom>
          <a:noFill/>
          <a:ln w="25400">
            <a:solidFill>
              <a:schemeClr val="tx1"/>
            </a:solidFill>
            <a:round/>
            <a:headEnd/>
            <a:tailEnd/>
          </a:ln>
          <a:effectLst/>
        </p:spPr>
        <p:txBody>
          <a:bodyPr>
            <a:spAutoFit/>
          </a:bodyPr>
          <a:lstStyle/>
          <a:p>
            <a:endParaRPr lang="zh-CN" altLang="en-US"/>
          </a:p>
        </p:txBody>
      </p:sp>
      <p:sp>
        <p:nvSpPr>
          <p:cNvPr id="25" name="Line 27"/>
          <p:cNvSpPr>
            <a:spLocks noChangeShapeType="1"/>
          </p:cNvSpPr>
          <p:nvPr/>
        </p:nvSpPr>
        <p:spPr bwMode="auto">
          <a:xfrm>
            <a:off x="2736850" y="2216150"/>
            <a:ext cx="0" cy="360363"/>
          </a:xfrm>
          <a:prstGeom prst="line">
            <a:avLst/>
          </a:prstGeom>
          <a:noFill/>
          <a:ln w="25400">
            <a:solidFill>
              <a:schemeClr val="tx1"/>
            </a:solidFill>
            <a:round/>
            <a:headEnd/>
            <a:tailEnd/>
          </a:ln>
          <a:effectLst/>
        </p:spPr>
        <p:txBody>
          <a:bodyPr>
            <a:spAutoFit/>
          </a:bodyPr>
          <a:lstStyle/>
          <a:p>
            <a:endParaRPr lang="zh-CN" altLang="en-US"/>
          </a:p>
        </p:txBody>
      </p:sp>
      <p:sp>
        <p:nvSpPr>
          <p:cNvPr id="26" name="Line 28"/>
          <p:cNvSpPr>
            <a:spLocks noChangeShapeType="1"/>
          </p:cNvSpPr>
          <p:nvPr/>
        </p:nvSpPr>
        <p:spPr bwMode="auto">
          <a:xfrm>
            <a:off x="4048125" y="2230438"/>
            <a:ext cx="0" cy="360362"/>
          </a:xfrm>
          <a:prstGeom prst="line">
            <a:avLst/>
          </a:prstGeom>
          <a:noFill/>
          <a:ln w="25400">
            <a:solidFill>
              <a:schemeClr val="tx1"/>
            </a:solidFill>
            <a:round/>
            <a:headEnd/>
            <a:tailEnd/>
          </a:ln>
          <a:effectLst/>
        </p:spPr>
        <p:txBody>
          <a:bodyPr>
            <a:spAutoFit/>
          </a:bodyPr>
          <a:lstStyle/>
          <a:p>
            <a:endParaRPr lang="zh-CN" altLang="en-US"/>
          </a:p>
        </p:txBody>
      </p:sp>
      <p:sp>
        <p:nvSpPr>
          <p:cNvPr id="27" name="Line 29"/>
          <p:cNvSpPr>
            <a:spLocks noChangeShapeType="1"/>
          </p:cNvSpPr>
          <p:nvPr/>
        </p:nvSpPr>
        <p:spPr bwMode="auto">
          <a:xfrm>
            <a:off x="3392488" y="2220913"/>
            <a:ext cx="0" cy="360362"/>
          </a:xfrm>
          <a:prstGeom prst="line">
            <a:avLst/>
          </a:prstGeom>
          <a:noFill/>
          <a:ln w="25400">
            <a:solidFill>
              <a:schemeClr val="tx1"/>
            </a:solidFill>
            <a:round/>
            <a:headEnd/>
            <a:tailEnd/>
          </a:ln>
          <a:effectLst/>
        </p:spPr>
        <p:txBody>
          <a:bodyPr>
            <a:spAutoFit/>
          </a:bodyPr>
          <a:lstStyle/>
          <a:p>
            <a:endParaRPr lang="zh-CN" altLang="en-US"/>
          </a:p>
        </p:txBody>
      </p:sp>
      <p:sp>
        <p:nvSpPr>
          <p:cNvPr id="28" name="Line 30"/>
          <p:cNvSpPr>
            <a:spLocks noChangeShapeType="1"/>
          </p:cNvSpPr>
          <p:nvPr/>
        </p:nvSpPr>
        <p:spPr bwMode="auto">
          <a:xfrm rot="5400000">
            <a:off x="326231" y="2940844"/>
            <a:ext cx="2160588"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29" name="Line 31"/>
          <p:cNvSpPr>
            <a:spLocks noChangeShapeType="1"/>
          </p:cNvSpPr>
          <p:nvPr/>
        </p:nvSpPr>
        <p:spPr bwMode="auto">
          <a:xfrm rot="5400000">
            <a:off x="1675606" y="2940844"/>
            <a:ext cx="2160588" cy="0"/>
          </a:xfrm>
          <a:prstGeom prst="line">
            <a:avLst/>
          </a:prstGeom>
          <a:noFill/>
          <a:ln w="25400" cap="rnd">
            <a:solidFill>
              <a:schemeClr val="tx1"/>
            </a:solidFill>
            <a:prstDash val="sysDot"/>
            <a:round/>
            <a:headEnd/>
            <a:tailEnd/>
          </a:ln>
          <a:effectLst/>
        </p:spPr>
        <p:txBody>
          <a:bodyPr>
            <a:spAutoFit/>
          </a:bodyPr>
          <a:lstStyle/>
          <a:p>
            <a:endParaRPr lang="zh-CN" altLang="en-US"/>
          </a:p>
        </p:txBody>
      </p:sp>
      <p:sp>
        <p:nvSpPr>
          <p:cNvPr id="30" name="Line 32"/>
          <p:cNvSpPr>
            <a:spLocks noChangeShapeType="1"/>
          </p:cNvSpPr>
          <p:nvPr/>
        </p:nvSpPr>
        <p:spPr bwMode="auto">
          <a:xfrm rot="5400000">
            <a:off x="1000919" y="2940844"/>
            <a:ext cx="2160588"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31" name="Line 33"/>
          <p:cNvSpPr>
            <a:spLocks noChangeShapeType="1"/>
          </p:cNvSpPr>
          <p:nvPr/>
        </p:nvSpPr>
        <p:spPr bwMode="auto">
          <a:xfrm rot="5400000">
            <a:off x="1467644" y="2940844"/>
            <a:ext cx="2160588" cy="0"/>
          </a:xfrm>
          <a:prstGeom prst="line">
            <a:avLst/>
          </a:prstGeom>
          <a:noFill/>
          <a:ln w="25400" cap="rnd">
            <a:solidFill>
              <a:schemeClr val="tx1"/>
            </a:solidFill>
            <a:prstDash val="sysDot"/>
            <a:round/>
            <a:headEnd/>
            <a:tailEnd/>
          </a:ln>
          <a:effectLst/>
        </p:spPr>
        <p:txBody>
          <a:bodyPr>
            <a:spAutoFit/>
          </a:bodyPr>
          <a:lstStyle/>
          <a:p>
            <a:endParaRPr lang="zh-CN" altLang="en-US"/>
          </a:p>
        </p:txBody>
      </p:sp>
      <p:sp>
        <p:nvSpPr>
          <p:cNvPr id="32" name="Line 34"/>
          <p:cNvSpPr>
            <a:spLocks noChangeShapeType="1"/>
          </p:cNvSpPr>
          <p:nvPr/>
        </p:nvSpPr>
        <p:spPr bwMode="auto">
          <a:xfrm rot="5400000">
            <a:off x="2316956" y="2940844"/>
            <a:ext cx="2160588" cy="0"/>
          </a:xfrm>
          <a:prstGeom prst="line">
            <a:avLst/>
          </a:prstGeom>
          <a:noFill/>
          <a:ln w="9525" cap="rnd">
            <a:solidFill>
              <a:schemeClr val="tx1"/>
            </a:solidFill>
            <a:prstDash val="sysDot"/>
            <a:round/>
            <a:headEnd/>
            <a:tailEnd/>
          </a:ln>
          <a:effectLst/>
        </p:spPr>
        <p:txBody>
          <a:bodyPr>
            <a:spAutoFit/>
          </a:bodyPr>
          <a:lstStyle/>
          <a:p>
            <a:endParaRPr lang="zh-CN" altLang="en-US"/>
          </a:p>
        </p:txBody>
      </p:sp>
      <p:sp>
        <p:nvSpPr>
          <p:cNvPr id="33" name="Line 35"/>
          <p:cNvSpPr>
            <a:spLocks noChangeShapeType="1"/>
          </p:cNvSpPr>
          <p:nvPr/>
        </p:nvSpPr>
        <p:spPr bwMode="auto">
          <a:xfrm rot="5400000">
            <a:off x="2321719" y="2940844"/>
            <a:ext cx="2160588" cy="0"/>
          </a:xfrm>
          <a:prstGeom prst="line">
            <a:avLst/>
          </a:prstGeom>
          <a:noFill/>
          <a:ln w="25400" cap="rnd">
            <a:solidFill>
              <a:schemeClr val="tx1"/>
            </a:solidFill>
            <a:prstDash val="sysDot"/>
            <a:round/>
            <a:headEnd/>
            <a:tailEnd/>
          </a:ln>
          <a:effectLst/>
        </p:spPr>
        <p:txBody>
          <a:bodyPr>
            <a:spAutoFit/>
          </a:bodyPr>
          <a:lstStyle/>
          <a:p>
            <a:endParaRPr lang="zh-CN" altLang="en-US"/>
          </a:p>
        </p:txBody>
      </p:sp>
      <p:grpSp>
        <p:nvGrpSpPr>
          <p:cNvPr id="34" name="Group 36"/>
          <p:cNvGrpSpPr>
            <a:grpSpLocks/>
          </p:cNvGrpSpPr>
          <p:nvPr/>
        </p:nvGrpSpPr>
        <p:grpSpPr bwMode="auto">
          <a:xfrm>
            <a:off x="1263650" y="2868613"/>
            <a:ext cx="277813" cy="369887"/>
            <a:chOff x="1196" y="3339"/>
            <a:chExt cx="187" cy="233"/>
          </a:xfrm>
          <a:solidFill>
            <a:srgbClr val="00B0F0"/>
          </a:solidFill>
        </p:grpSpPr>
        <p:sp>
          <p:nvSpPr>
            <p:cNvPr id="35" name="Line 37"/>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36" name="Line 38"/>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37" name="Group 39"/>
          <p:cNvGrpSpPr>
            <a:grpSpLocks/>
          </p:cNvGrpSpPr>
          <p:nvPr/>
        </p:nvGrpSpPr>
        <p:grpSpPr bwMode="auto">
          <a:xfrm>
            <a:off x="1916113" y="3435350"/>
            <a:ext cx="277812" cy="369888"/>
            <a:chOff x="1196" y="3339"/>
            <a:chExt cx="187" cy="233"/>
          </a:xfrm>
          <a:solidFill>
            <a:srgbClr val="00B0F0"/>
          </a:solidFill>
        </p:grpSpPr>
        <p:sp>
          <p:nvSpPr>
            <p:cNvPr id="38" name="Line 40"/>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39" name="Line 41"/>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0" name="Group 42"/>
          <p:cNvGrpSpPr>
            <a:grpSpLocks/>
          </p:cNvGrpSpPr>
          <p:nvPr/>
        </p:nvGrpSpPr>
        <p:grpSpPr bwMode="auto">
          <a:xfrm>
            <a:off x="3262313" y="3444875"/>
            <a:ext cx="276225" cy="369888"/>
            <a:chOff x="1196" y="3339"/>
            <a:chExt cx="187" cy="233"/>
          </a:xfrm>
          <a:solidFill>
            <a:srgbClr val="00B0F0"/>
          </a:solidFill>
        </p:grpSpPr>
        <p:sp>
          <p:nvSpPr>
            <p:cNvPr id="41" name="Line 4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42" name="Line 4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3" name="Group 45"/>
          <p:cNvGrpSpPr>
            <a:grpSpLocks/>
          </p:cNvGrpSpPr>
          <p:nvPr/>
        </p:nvGrpSpPr>
        <p:grpSpPr bwMode="auto">
          <a:xfrm>
            <a:off x="3952875" y="2863850"/>
            <a:ext cx="277813" cy="369888"/>
            <a:chOff x="1196" y="3339"/>
            <a:chExt cx="187" cy="233"/>
          </a:xfrm>
          <a:solidFill>
            <a:srgbClr val="00B0F0"/>
          </a:solidFill>
        </p:grpSpPr>
        <p:sp>
          <p:nvSpPr>
            <p:cNvPr id="44" name="Line 46"/>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45" name="Line 47"/>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grpSp>
        <p:nvGrpSpPr>
          <p:cNvPr id="46" name="Group 48"/>
          <p:cNvGrpSpPr>
            <a:grpSpLocks/>
          </p:cNvGrpSpPr>
          <p:nvPr/>
        </p:nvGrpSpPr>
        <p:grpSpPr bwMode="auto">
          <a:xfrm>
            <a:off x="2619375" y="2868613"/>
            <a:ext cx="277813" cy="369887"/>
            <a:chOff x="1196" y="3339"/>
            <a:chExt cx="187" cy="233"/>
          </a:xfrm>
          <a:solidFill>
            <a:srgbClr val="00B0F0"/>
          </a:solidFill>
        </p:grpSpPr>
        <p:sp>
          <p:nvSpPr>
            <p:cNvPr id="47" name="Line 49"/>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48" name="Line 50"/>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49" name="Line 51"/>
          <p:cNvSpPr>
            <a:spLocks noChangeShapeType="1"/>
          </p:cNvSpPr>
          <p:nvPr/>
        </p:nvSpPr>
        <p:spPr bwMode="auto">
          <a:xfrm rot="5400000">
            <a:off x="2963069" y="2869407"/>
            <a:ext cx="2160587" cy="0"/>
          </a:xfrm>
          <a:prstGeom prst="line">
            <a:avLst/>
          </a:prstGeom>
          <a:noFill/>
          <a:ln w="9525" cap="rnd">
            <a:solidFill>
              <a:schemeClr val="tx1"/>
            </a:solidFill>
            <a:prstDash val="sysDot"/>
            <a:round/>
            <a:headEnd/>
            <a:tailEnd/>
          </a:ln>
          <a:effectLst/>
        </p:spPr>
        <p:txBody>
          <a:bodyPr>
            <a:spAutoFit/>
          </a:bodyPr>
          <a:lstStyle/>
          <a:p>
            <a:endParaRPr lang="zh-CN" altLang="en-US"/>
          </a:p>
        </p:txBody>
      </p:sp>
      <p:grpSp>
        <p:nvGrpSpPr>
          <p:cNvPr id="50" name="Group 52"/>
          <p:cNvGrpSpPr>
            <a:grpSpLocks/>
          </p:cNvGrpSpPr>
          <p:nvPr/>
        </p:nvGrpSpPr>
        <p:grpSpPr bwMode="auto">
          <a:xfrm>
            <a:off x="4579938" y="3444875"/>
            <a:ext cx="277812" cy="369888"/>
            <a:chOff x="1196" y="3339"/>
            <a:chExt cx="187" cy="233"/>
          </a:xfrm>
          <a:solidFill>
            <a:srgbClr val="00B0F0"/>
          </a:solidFill>
        </p:grpSpPr>
        <p:sp>
          <p:nvSpPr>
            <p:cNvPr id="51" name="Line 53"/>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52" name="Line 54"/>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53" name="Line 55"/>
          <p:cNvSpPr>
            <a:spLocks noChangeShapeType="1"/>
          </p:cNvSpPr>
          <p:nvPr/>
        </p:nvSpPr>
        <p:spPr bwMode="auto">
          <a:xfrm>
            <a:off x="1533525" y="2878138"/>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4" name="Line 56"/>
          <p:cNvSpPr>
            <a:spLocks noChangeShapeType="1"/>
          </p:cNvSpPr>
          <p:nvPr/>
        </p:nvSpPr>
        <p:spPr bwMode="auto">
          <a:xfrm>
            <a:off x="2879725" y="2868613"/>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5" name="Line 57"/>
          <p:cNvSpPr>
            <a:spLocks noChangeShapeType="1"/>
          </p:cNvSpPr>
          <p:nvPr/>
        </p:nvSpPr>
        <p:spPr bwMode="auto">
          <a:xfrm>
            <a:off x="2871788" y="3219450"/>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6" name="Line 58"/>
          <p:cNvSpPr>
            <a:spLocks noChangeShapeType="1"/>
          </p:cNvSpPr>
          <p:nvPr/>
        </p:nvSpPr>
        <p:spPr bwMode="auto">
          <a:xfrm>
            <a:off x="1528763" y="3219450"/>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7" name="Line 59"/>
          <p:cNvSpPr>
            <a:spLocks noChangeShapeType="1"/>
          </p:cNvSpPr>
          <p:nvPr/>
        </p:nvSpPr>
        <p:spPr bwMode="auto">
          <a:xfrm>
            <a:off x="2176463" y="3444875"/>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8" name="Line 60"/>
          <p:cNvSpPr>
            <a:spLocks noChangeShapeType="1"/>
          </p:cNvSpPr>
          <p:nvPr/>
        </p:nvSpPr>
        <p:spPr bwMode="auto">
          <a:xfrm>
            <a:off x="2181225" y="3795713"/>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59" name="Line 61"/>
          <p:cNvSpPr>
            <a:spLocks noChangeShapeType="1"/>
          </p:cNvSpPr>
          <p:nvPr/>
        </p:nvSpPr>
        <p:spPr bwMode="auto">
          <a:xfrm>
            <a:off x="3509963" y="3454400"/>
            <a:ext cx="1095375" cy="0"/>
          </a:xfrm>
          <a:prstGeom prst="line">
            <a:avLst/>
          </a:prstGeom>
          <a:noFill/>
          <a:ln w="25400">
            <a:solidFill>
              <a:schemeClr val="tx1"/>
            </a:solidFill>
            <a:round/>
            <a:headEnd/>
            <a:tailEnd/>
          </a:ln>
          <a:effectLst/>
        </p:spPr>
        <p:txBody>
          <a:bodyPr>
            <a:spAutoFit/>
          </a:bodyPr>
          <a:lstStyle/>
          <a:p>
            <a:endParaRPr lang="zh-CN" altLang="en-US"/>
          </a:p>
        </p:txBody>
      </p:sp>
      <p:sp>
        <p:nvSpPr>
          <p:cNvPr id="60" name="Line 62"/>
          <p:cNvSpPr>
            <a:spLocks noChangeShapeType="1"/>
          </p:cNvSpPr>
          <p:nvPr/>
        </p:nvSpPr>
        <p:spPr bwMode="auto">
          <a:xfrm>
            <a:off x="3517900" y="3795713"/>
            <a:ext cx="1096963" cy="0"/>
          </a:xfrm>
          <a:prstGeom prst="line">
            <a:avLst/>
          </a:prstGeom>
          <a:noFill/>
          <a:ln w="25400">
            <a:solidFill>
              <a:schemeClr val="tx1"/>
            </a:solidFill>
            <a:round/>
            <a:headEnd/>
            <a:tailEnd/>
          </a:ln>
          <a:effectLst/>
        </p:spPr>
        <p:txBody>
          <a:bodyPr>
            <a:spAutoFit/>
          </a:bodyPr>
          <a:lstStyle/>
          <a:p>
            <a:endParaRPr lang="zh-CN" altLang="en-US"/>
          </a:p>
        </p:txBody>
      </p:sp>
      <p:sp>
        <p:nvSpPr>
          <p:cNvPr id="61" name="Line 63"/>
          <p:cNvSpPr>
            <a:spLocks noChangeShapeType="1"/>
          </p:cNvSpPr>
          <p:nvPr/>
        </p:nvSpPr>
        <p:spPr bwMode="auto">
          <a:xfrm>
            <a:off x="742950" y="2887663"/>
            <a:ext cx="547688" cy="0"/>
          </a:xfrm>
          <a:prstGeom prst="line">
            <a:avLst/>
          </a:prstGeom>
          <a:noFill/>
          <a:ln w="25400">
            <a:solidFill>
              <a:schemeClr val="tx1"/>
            </a:solidFill>
            <a:round/>
            <a:headEnd/>
            <a:tailEnd/>
          </a:ln>
          <a:effectLst/>
        </p:spPr>
        <p:txBody>
          <a:bodyPr>
            <a:spAutoFit/>
          </a:bodyPr>
          <a:lstStyle/>
          <a:p>
            <a:endParaRPr lang="zh-CN" altLang="en-US"/>
          </a:p>
        </p:txBody>
      </p:sp>
      <p:sp>
        <p:nvSpPr>
          <p:cNvPr id="62" name="Line 64"/>
          <p:cNvSpPr>
            <a:spLocks noChangeShapeType="1"/>
          </p:cNvSpPr>
          <p:nvPr/>
        </p:nvSpPr>
        <p:spPr bwMode="auto">
          <a:xfrm>
            <a:off x="731838" y="3219450"/>
            <a:ext cx="547687" cy="0"/>
          </a:xfrm>
          <a:prstGeom prst="line">
            <a:avLst/>
          </a:prstGeom>
          <a:noFill/>
          <a:ln w="25400">
            <a:solidFill>
              <a:schemeClr val="tx1"/>
            </a:solidFill>
            <a:round/>
            <a:headEnd/>
            <a:tailEnd/>
          </a:ln>
          <a:effectLst/>
        </p:spPr>
        <p:txBody>
          <a:bodyPr>
            <a:spAutoFit/>
          </a:bodyPr>
          <a:lstStyle/>
          <a:p>
            <a:endParaRPr lang="zh-CN" altLang="en-US"/>
          </a:p>
        </p:txBody>
      </p:sp>
      <p:sp>
        <p:nvSpPr>
          <p:cNvPr id="63" name="Line 65"/>
          <p:cNvSpPr>
            <a:spLocks noChangeShapeType="1"/>
          </p:cNvSpPr>
          <p:nvPr/>
        </p:nvSpPr>
        <p:spPr bwMode="auto">
          <a:xfrm>
            <a:off x="4210050" y="2878138"/>
            <a:ext cx="547688" cy="0"/>
          </a:xfrm>
          <a:prstGeom prst="line">
            <a:avLst/>
          </a:prstGeom>
          <a:noFill/>
          <a:ln w="25400">
            <a:solidFill>
              <a:schemeClr val="tx1"/>
            </a:solidFill>
            <a:round/>
            <a:headEnd/>
            <a:tailEnd/>
          </a:ln>
          <a:effectLst/>
        </p:spPr>
        <p:txBody>
          <a:bodyPr>
            <a:spAutoFit/>
          </a:bodyPr>
          <a:lstStyle/>
          <a:p>
            <a:endParaRPr lang="zh-CN" altLang="en-US"/>
          </a:p>
        </p:txBody>
      </p:sp>
      <p:sp>
        <p:nvSpPr>
          <p:cNvPr id="64" name="Line 66"/>
          <p:cNvSpPr>
            <a:spLocks noChangeShapeType="1"/>
          </p:cNvSpPr>
          <p:nvPr/>
        </p:nvSpPr>
        <p:spPr bwMode="auto">
          <a:xfrm>
            <a:off x="1057275" y="3454400"/>
            <a:ext cx="871538" cy="0"/>
          </a:xfrm>
          <a:prstGeom prst="line">
            <a:avLst/>
          </a:prstGeom>
          <a:noFill/>
          <a:ln w="25400">
            <a:solidFill>
              <a:schemeClr val="tx1"/>
            </a:solidFill>
            <a:round/>
            <a:headEnd/>
            <a:tailEnd/>
          </a:ln>
          <a:effectLst/>
        </p:spPr>
        <p:txBody>
          <a:bodyPr>
            <a:spAutoFit/>
          </a:bodyPr>
          <a:lstStyle/>
          <a:p>
            <a:endParaRPr lang="zh-CN" altLang="en-US"/>
          </a:p>
        </p:txBody>
      </p:sp>
      <p:sp>
        <p:nvSpPr>
          <p:cNvPr id="65" name="Line 67"/>
          <p:cNvSpPr>
            <a:spLocks noChangeShapeType="1"/>
          </p:cNvSpPr>
          <p:nvPr/>
        </p:nvSpPr>
        <p:spPr bwMode="auto">
          <a:xfrm>
            <a:off x="4219575" y="3219450"/>
            <a:ext cx="547688" cy="0"/>
          </a:xfrm>
          <a:prstGeom prst="line">
            <a:avLst/>
          </a:prstGeom>
          <a:noFill/>
          <a:ln w="25400">
            <a:solidFill>
              <a:schemeClr val="tx1"/>
            </a:solidFill>
            <a:round/>
            <a:headEnd/>
            <a:tailEnd/>
          </a:ln>
          <a:effectLst/>
        </p:spPr>
        <p:txBody>
          <a:bodyPr>
            <a:spAutoFit/>
          </a:bodyPr>
          <a:lstStyle/>
          <a:p>
            <a:endParaRPr lang="zh-CN" altLang="en-US"/>
          </a:p>
        </p:txBody>
      </p:sp>
      <p:sp>
        <p:nvSpPr>
          <p:cNvPr id="66" name="Line 68"/>
          <p:cNvSpPr>
            <a:spLocks noChangeShapeType="1"/>
          </p:cNvSpPr>
          <p:nvPr/>
        </p:nvSpPr>
        <p:spPr bwMode="auto">
          <a:xfrm>
            <a:off x="1049338" y="3795713"/>
            <a:ext cx="869950" cy="0"/>
          </a:xfrm>
          <a:prstGeom prst="line">
            <a:avLst/>
          </a:prstGeom>
          <a:noFill/>
          <a:ln w="25400">
            <a:solidFill>
              <a:schemeClr val="tx1"/>
            </a:solidFill>
            <a:round/>
            <a:headEnd/>
            <a:tailEnd/>
          </a:ln>
          <a:effectLst/>
        </p:spPr>
        <p:txBody>
          <a:bodyPr>
            <a:spAutoFit/>
          </a:bodyPr>
          <a:lstStyle/>
          <a:p>
            <a:endParaRPr lang="zh-CN" altLang="en-US"/>
          </a:p>
        </p:txBody>
      </p:sp>
      <p:sp>
        <p:nvSpPr>
          <p:cNvPr id="67" name="Line 69"/>
          <p:cNvSpPr>
            <a:spLocks noChangeShapeType="1"/>
          </p:cNvSpPr>
          <p:nvPr/>
        </p:nvSpPr>
        <p:spPr bwMode="auto">
          <a:xfrm flipH="1">
            <a:off x="2552700" y="3302000"/>
            <a:ext cx="203200" cy="0"/>
          </a:xfrm>
          <a:prstGeom prst="line">
            <a:avLst/>
          </a:prstGeom>
          <a:noFill/>
          <a:ln w="9525">
            <a:solidFill>
              <a:schemeClr val="tx1"/>
            </a:solidFill>
            <a:round/>
            <a:headEnd type="triangle" w="sm" len="sm"/>
            <a:tailEnd type="triangle" w="sm" len="sm"/>
          </a:ln>
          <a:effectLst/>
        </p:spPr>
        <p:txBody>
          <a:bodyPr>
            <a:spAutoFit/>
          </a:bodyPr>
          <a:lstStyle/>
          <a:p>
            <a:endParaRPr lang="zh-CN" altLang="en-US"/>
          </a:p>
        </p:txBody>
      </p:sp>
      <p:sp>
        <p:nvSpPr>
          <p:cNvPr id="68" name="Text Box 73"/>
          <p:cNvSpPr txBox="1">
            <a:spLocks noChangeArrowheads="1"/>
          </p:cNvSpPr>
          <p:nvPr/>
        </p:nvSpPr>
        <p:spPr bwMode="auto">
          <a:xfrm>
            <a:off x="222250" y="2271713"/>
            <a:ext cx="808038" cy="312737"/>
          </a:xfrm>
          <a:prstGeom prst="rect">
            <a:avLst/>
          </a:prstGeom>
          <a:noFill/>
          <a:ln w="9525" algn="ctr">
            <a:noFill/>
            <a:miter lim="800000"/>
            <a:headEnd/>
            <a:tailEnd/>
          </a:ln>
          <a:effectLst/>
        </p:spPr>
        <p:txBody>
          <a:bodyPr>
            <a:spAutoFit/>
          </a:bodyPr>
          <a:lstStyle/>
          <a:p>
            <a:pPr marL="342900" indent="-342900"/>
            <a:r>
              <a:rPr lang="en-US" altLang="zh-CN" sz="1600" dirty="0" err="1">
                <a:latin typeface="Arial" charset="0"/>
              </a:rPr>
              <a:t>wclk</a:t>
            </a:r>
            <a:endParaRPr lang="en-US" altLang="zh-CN" sz="1600" dirty="0">
              <a:latin typeface="Arial" charset="0"/>
            </a:endParaRPr>
          </a:p>
        </p:txBody>
      </p:sp>
      <p:sp>
        <p:nvSpPr>
          <p:cNvPr id="69" name="Text Box 74"/>
          <p:cNvSpPr txBox="1">
            <a:spLocks noChangeArrowheads="1"/>
          </p:cNvSpPr>
          <p:nvPr/>
        </p:nvSpPr>
        <p:spPr bwMode="auto">
          <a:xfrm>
            <a:off x="187325" y="2894013"/>
            <a:ext cx="808038" cy="312737"/>
          </a:xfrm>
          <a:prstGeom prst="rect">
            <a:avLst/>
          </a:prstGeom>
          <a:noFill/>
          <a:ln w="9525" algn="ctr">
            <a:noFill/>
            <a:miter lim="800000"/>
            <a:headEnd/>
            <a:tailEnd/>
          </a:ln>
          <a:effectLst/>
        </p:spPr>
        <p:txBody>
          <a:bodyPr>
            <a:spAutoFit/>
          </a:bodyPr>
          <a:lstStyle/>
          <a:p>
            <a:pPr marL="342900" indent="-342900"/>
            <a:r>
              <a:rPr lang="en-US" altLang="zh-CN" sz="1600">
                <a:latin typeface="Arial" charset="0"/>
              </a:rPr>
              <a:t>wfull</a:t>
            </a:r>
          </a:p>
        </p:txBody>
      </p:sp>
      <p:sp>
        <p:nvSpPr>
          <p:cNvPr id="70" name="Text Box 75"/>
          <p:cNvSpPr txBox="1">
            <a:spLocks noChangeArrowheads="1"/>
          </p:cNvSpPr>
          <p:nvPr/>
        </p:nvSpPr>
        <p:spPr bwMode="auto">
          <a:xfrm>
            <a:off x="160338" y="3228975"/>
            <a:ext cx="871537" cy="801688"/>
          </a:xfrm>
          <a:prstGeom prst="rect">
            <a:avLst/>
          </a:prstGeom>
          <a:noFill/>
          <a:ln w="9525" algn="ctr">
            <a:noFill/>
            <a:miter lim="800000"/>
            <a:headEnd/>
            <a:tailEnd/>
          </a:ln>
          <a:effectLst/>
        </p:spPr>
        <p:txBody>
          <a:bodyPr>
            <a:spAutoFit/>
          </a:bodyPr>
          <a:lstStyle/>
          <a:p>
            <a:pPr marL="342900" indent="-342900">
              <a:spcBef>
                <a:spcPct val="10000"/>
              </a:spcBef>
            </a:pPr>
            <a:r>
              <a:rPr lang="en-US" altLang="zh-CN" sz="1600">
                <a:latin typeface="Arial" charset="0"/>
              </a:rPr>
              <a:t>wdata,</a:t>
            </a:r>
          </a:p>
          <a:p>
            <a:pPr marL="342900" indent="-342900">
              <a:spcBef>
                <a:spcPct val="10000"/>
              </a:spcBef>
            </a:pPr>
            <a:r>
              <a:rPr lang="en-US" altLang="zh-CN" sz="1600">
                <a:latin typeface="Arial" charset="0"/>
              </a:rPr>
              <a:t>winc,</a:t>
            </a:r>
          </a:p>
          <a:p>
            <a:pPr marL="342900" indent="-342900">
              <a:spcBef>
                <a:spcPct val="10000"/>
              </a:spcBef>
            </a:pPr>
            <a:r>
              <a:rPr lang="en-US" altLang="zh-CN" sz="1600">
                <a:latin typeface="Arial" charset="0"/>
              </a:rPr>
              <a:t>wrst</a:t>
            </a:r>
          </a:p>
        </p:txBody>
      </p:sp>
      <p:grpSp>
        <p:nvGrpSpPr>
          <p:cNvPr id="71" name="Group 76"/>
          <p:cNvGrpSpPr>
            <a:grpSpLocks/>
          </p:cNvGrpSpPr>
          <p:nvPr/>
        </p:nvGrpSpPr>
        <p:grpSpPr bwMode="auto">
          <a:xfrm>
            <a:off x="793750" y="3435350"/>
            <a:ext cx="277813" cy="369888"/>
            <a:chOff x="1196" y="3339"/>
            <a:chExt cx="187" cy="233"/>
          </a:xfrm>
          <a:solidFill>
            <a:srgbClr val="00B0F0"/>
          </a:solidFill>
        </p:grpSpPr>
        <p:sp>
          <p:nvSpPr>
            <p:cNvPr id="72" name="Line 77"/>
            <p:cNvSpPr>
              <a:spLocks noChangeShapeType="1"/>
            </p:cNvSpPr>
            <p:nvPr/>
          </p:nvSpPr>
          <p:spPr bwMode="auto">
            <a:xfrm>
              <a:off x="1202" y="3339"/>
              <a:ext cx="181" cy="227"/>
            </a:xfrm>
            <a:prstGeom prst="line">
              <a:avLst/>
            </a:prstGeom>
            <a:grpFill/>
            <a:ln w="25400">
              <a:solidFill>
                <a:schemeClr val="tx1"/>
              </a:solidFill>
              <a:round/>
              <a:headEnd/>
              <a:tailEnd/>
            </a:ln>
            <a:effectLst/>
          </p:spPr>
          <p:txBody>
            <a:bodyPr>
              <a:spAutoFit/>
            </a:bodyPr>
            <a:lstStyle/>
            <a:p>
              <a:endParaRPr lang="zh-CN" altLang="en-US"/>
            </a:p>
          </p:txBody>
        </p:sp>
        <p:sp>
          <p:nvSpPr>
            <p:cNvPr id="73" name="Line 78"/>
            <p:cNvSpPr>
              <a:spLocks noChangeShapeType="1"/>
            </p:cNvSpPr>
            <p:nvPr/>
          </p:nvSpPr>
          <p:spPr bwMode="auto">
            <a:xfrm flipH="1">
              <a:off x="1196" y="3345"/>
              <a:ext cx="181" cy="227"/>
            </a:xfrm>
            <a:prstGeom prst="line">
              <a:avLst/>
            </a:prstGeom>
            <a:grpFill/>
            <a:ln w="25400">
              <a:solidFill>
                <a:schemeClr val="tx1"/>
              </a:solidFill>
              <a:round/>
              <a:headEnd/>
              <a:tailEnd/>
            </a:ln>
            <a:effectLst/>
          </p:spPr>
          <p:txBody>
            <a:bodyPr>
              <a:spAutoFit/>
            </a:bodyPr>
            <a:lstStyle/>
            <a:p>
              <a:endParaRPr lang="zh-CN" altLang="en-US"/>
            </a:p>
          </p:txBody>
        </p:sp>
      </p:grpSp>
      <p:sp>
        <p:nvSpPr>
          <p:cNvPr id="74" name="Text Box 79"/>
          <p:cNvSpPr txBox="1">
            <a:spLocks noChangeArrowheads="1"/>
          </p:cNvSpPr>
          <p:nvPr/>
        </p:nvSpPr>
        <p:spPr bwMode="auto">
          <a:xfrm>
            <a:off x="2595563" y="4221163"/>
            <a:ext cx="1616075" cy="566309"/>
          </a:xfrm>
          <a:prstGeom prst="rect">
            <a:avLst/>
          </a:prstGeom>
          <a:solidFill>
            <a:srgbClr val="E6E6E6"/>
          </a:solidFill>
          <a:ln w="9525">
            <a:solidFill>
              <a:schemeClr val="tx1"/>
            </a:solidFill>
            <a:miter lim="800000"/>
            <a:headEnd/>
            <a:tailEnd/>
          </a:ln>
          <a:effectLst/>
        </p:spPr>
        <p:txBody>
          <a:bodyPr>
            <a:spAutoFit/>
          </a:bodyPr>
          <a:lstStyle/>
          <a:p>
            <a:pPr algn="ctr">
              <a:spcBef>
                <a:spcPct val="20000"/>
              </a:spcBef>
            </a:pPr>
            <a:r>
              <a:rPr lang="zh-CN" altLang="en-US" sz="1400" dirty="0">
                <a:latin typeface="Tahoma" pitchFamily="34" charset="0"/>
              </a:rPr>
              <a:t>输出的歪斜</a:t>
            </a:r>
          </a:p>
          <a:p>
            <a:pPr algn="ctr">
              <a:spcBef>
                <a:spcPct val="20000"/>
              </a:spcBef>
            </a:pPr>
            <a:r>
              <a:rPr lang="en-US" altLang="zh-CN" sz="1400" dirty="0">
                <a:latin typeface="Tahoma" pitchFamily="34" charset="0"/>
              </a:rPr>
              <a:t>(</a:t>
            </a:r>
            <a:r>
              <a:rPr lang="en-US" altLang="zh-CN" sz="1400" dirty="0" err="1">
                <a:latin typeface="Tahoma" pitchFamily="34" charset="0"/>
              </a:rPr>
              <a:t>negedge</a:t>
            </a:r>
            <a:r>
              <a:rPr lang="en-US" altLang="zh-CN" sz="1400" dirty="0">
                <a:latin typeface="Tahoma" pitchFamily="34" charset="0"/>
              </a:rPr>
              <a:t> </a:t>
            </a:r>
            <a:r>
              <a:rPr lang="en-US" altLang="zh-CN" sz="1400" dirty="0" err="1">
                <a:latin typeface="Tahoma" pitchFamily="34" charset="0"/>
              </a:rPr>
              <a:t>wclk</a:t>
            </a:r>
            <a:r>
              <a:rPr lang="en-US" altLang="zh-CN" sz="1400" dirty="0">
                <a:latin typeface="Tahoma" pitchFamily="34" charset="0"/>
              </a:rPr>
              <a:t>)</a:t>
            </a:r>
          </a:p>
        </p:txBody>
      </p:sp>
      <p:sp>
        <p:nvSpPr>
          <p:cNvPr id="75" name="Text Box 80"/>
          <p:cNvSpPr txBox="1">
            <a:spLocks noChangeArrowheads="1"/>
          </p:cNvSpPr>
          <p:nvPr/>
        </p:nvSpPr>
        <p:spPr bwMode="auto">
          <a:xfrm>
            <a:off x="2527300" y="1341438"/>
            <a:ext cx="2290763" cy="523220"/>
          </a:xfrm>
          <a:prstGeom prst="rect">
            <a:avLst/>
          </a:prstGeom>
          <a:solidFill>
            <a:srgbClr val="E6E6E6"/>
          </a:solidFill>
          <a:ln w="9525">
            <a:solidFill>
              <a:schemeClr val="tx1"/>
            </a:solidFill>
            <a:miter lim="800000"/>
            <a:headEnd/>
            <a:tailEnd/>
          </a:ln>
          <a:effectLst/>
        </p:spPr>
        <p:txBody>
          <a:bodyPr>
            <a:spAutoFit/>
          </a:bodyPr>
          <a:lstStyle/>
          <a:p>
            <a:pPr algn="ctr"/>
            <a:r>
              <a:rPr lang="en-US" altLang="zh-CN" sz="1400" dirty="0" err="1">
                <a:latin typeface="Tahoma" pitchFamily="34" charset="0"/>
              </a:rPr>
              <a:t>wdata,winc,wrs</a:t>
            </a:r>
            <a:r>
              <a:rPr lang="zh-CN" altLang="en-US" sz="1400" dirty="0">
                <a:latin typeface="Tahoma" pitchFamily="34" charset="0"/>
              </a:rPr>
              <a:t>在</a:t>
            </a:r>
            <a:r>
              <a:rPr lang="en-US" altLang="zh-CN" sz="1400" dirty="0">
                <a:latin typeface="Tahoma" pitchFamily="34" charset="0"/>
              </a:rPr>
              <a:t>@(</a:t>
            </a:r>
            <a:r>
              <a:rPr lang="en-US" altLang="zh-CN" sz="1400" dirty="0" err="1">
                <a:latin typeface="Tahoma" pitchFamily="34" charset="0"/>
              </a:rPr>
              <a:t>negedge</a:t>
            </a:r>
            <a:r>
              <a:rPr lang="en-US" altLang="zh-CN" sz="1400" dirty="0">
                <a:latin typeface="Tahoma" pitchFamily="34" charset="0"/>
              </a:rPr>
              <a:t> </a:t>
            </a:r>
            <a:r>
              <a:rPr lang="en-US" altLang="zh-CN" sz="1400" dirty="0" err="1">
                <a:latin typeface="Tahoma" pitchFamily="34" charset="0"/>
              </a:rPr>
              <a:t>wclk</a:t>
            </a:r>
            <a:r>
              <a:rPr lang="en-US" altLang="zh-CN" sz="1400" dirty="0">
                <a:latin typeface="Tahoma" pitchFamily="34" charset="0"/>
              </a:rPr>
              <a:t>)</a:t>
            </a:r>
            <a:r>
              <a:rPr lang="zh-CN" altLang="en-US" sz="1400" dirty="0">
                <a:latin typeface="Tahoma" pitchFamily="34" charset="0"/>
              </a:rPr>
              <a:t>被驱动</a:t>
            </a:r>
          </a:p>
        </p:txBody>
      </p:sp>
      <p:sp>
        <p:nvSpPr>
          <p:cNvPr id="76" name="Text Box 82"/>
          <p:cNvSpPr txBox="1">
            <a:spLocks noChangeArrowheads="1"/>
          </p:cNvSpPr>
          <p:nvPr/>
        </p:nvSpPr>
        <p:spPr bwMode="auto">
          <a:xfrm>
            <a:off x="5337175" y="1989138"/>
            <a:ext cx="1295400" cy="376237"/>
          </a:xfrm>
          <a:prstGeom prst="rect">
            <a:avLst/>
          </a:prstGeom>
          <a:noFill/>
          <a:ln w="9525">
            <a:solidFill>
              <a:schemeClr val="tx1"/>
            </a:solidFill>
            <a:miter lim="800000"/>
            <a:headEnd/>
            <a:tailEnd/>
          </a:ln>
          <a:effectLst/>
        </p:spPr>
        <p:txBody>
          <a:bodyPr>
            <a:spAutoFit/>
          </a:bodyPr>
          <a:lstStyle/>
          <a:p>
            <a:pPr>
              <a:lnSpc>
                <a:spcPct val="100000"/>
              </a:lnSpc>
              <a:buClrTx/>
              <a:buSzTx/>
              <a:buFontTx/>
              <a:buNone/>
            </a:pPr>
            <a:r>
              <a:rPr lang="en-US" altLang="zh-CN"/>
              <a:t>preponed</a:t>
            </a:r>
            <a:r>
              <a:rPr lang="en-US" altLang="zh-CN">
                <a:latin typeface="Tahoma" pitchFamily="34" charset="0"/>
              </a:rPr>
              <a:t> </a:t>
            </a:r>
          </a:p>
        </p:txBody>
      </p:sp>
      <p:sp>
        <p:nvSpPr>
          <p:cNvPr id="77" name="Text Box 84"/>
          <p:cNvSpPr txBox="1">
            <a:spLocks noChangeArrowheads="1"/>
          </p:cNvSpPr>
          <p:nvPr/>
        </p:nvSpPr>
        <p:spPr bwMode="auto">
          <a:xfrm>
            <a:off x="7164388" y="1062038"/>
            <a:ext cx="1476375" cy="307777"/>
          </a:xfrm>
          <a:prstGeom prst="rect">
            <a:avLst/>
          </a:prstGeom>
          <a:solidFill>
            <a:srgbClr val="E6E6E6"/>
          </a:solidFill>
          <a:ln w="9525">
            <a:solidFill>
              <a:schemeClr val="tx1"/>
            </a:solidFill>
            <a:miter lim="800000"/>
            <a:headEnd/>
            <a:tailEnd/>
          </a:ln>
          <a:effectLst/>
        </p:spPr>
        <p:txBody>
          <a:bodyPr>
            <a:spAutoFit/>
          </a:bodyPr>
          <a:lstStyle/>
          <a:p>
            <a:pPr algn="ctr"/>
            <a:r>
              <a:rPr lang="en-US" altLang="zh-CN" sz="1400" dirty="0" err="1">
                <a:latin typeface="Tahoma" pitchFamily="34" charset="0"/>
              </a:rPr>
              <a:t>wclk</a:t>
            </a:r>
            <a:r>
              <a:rPr lang="zh-CN" altLang="en-US" sz="1400" dirty="0" err="1">
                <a:latin typeface="Tahoma" pitchFamily="34" charset="0"/>
              </a:rPr>
              <a:t>的负沿</a:t>
            </a:r>
          </a:p>
        </p:txBody>
      </p:sp>
      <p:sp>
        <p:nvSpPr>
          <p:cNvPr id="78" name="Text Box 85"/>
          <p:cNvSpPr txBox="1">
            <a:spLocks noChangeArrowheads="1"/>
          </p:cNvSpPr>
          <p:nvPr/>
        </p:nvSpPr>
        <p:spPr bwMode="auto">
          <a:xfrm>
            <a:off x="7296150" y="4956175"/>
            <a:ext cx="1296988" cy="376238"/>
          </a:xfrm>
          <a:prstGeom prst="rect">
            <a:avLst/>
          </a:prstGeom>
          <a:solidFill>
            <a:srgbClr val="92D050"/>
          </a:solidFill>
          <a:ln w="9525">
            <a:solidFill>
              <a:schemeClr val="tx1"/>
            </a:solidFill>
            <a:miter lim="800000"/>
            <a:headEnd/>
            <a:tailEnd/>
          </a:ln>
          <a:effectLst/>
        </p:spPr>
        <p:txBody>
          <a:bodyPr>
            <a:spAutoFit/>
          </a:bodyPr>
          <a:lstStyle/>
          <a:p>
            <a:pPr>
              <a:lnSpc>
                <a:spcPct val="100000"/>
              </a:lnSpc>
              <a:buClrTx/>
              <a:buSzTx/>
              <a:buFontTx/>
              <a:buNone/>
            </a:pPr>
            <a:r>
              <a:rPr lang="en-US" altLang="zh-CN" dirty="0"/>
              <a:t>Reactive</a:t>
            </a:r>
            <a:r>
              <a:rPr lang="en-US" altLang="zh-CN" dirty="0">
                <a:latin typeface="Tahoma" pitchFamily="34" charset="0"/>
              </a:rPr>
              <a:t> </a:t>
            </a:r>
          </a:p>
        </p:txBody>
      </p:sp>
      <p:sp>
        <p:nvSpPr>
          <p:cNvPr id="79" name="Line 86"/>
          <p:cNvSpPr>
            <a:spLocks noChangeShapeType="1"/>
          </p:cNvSpPr>
          <p:nvPr/>
        </p:nvSpPr>
        <p:spPr bwMode="auto">
          <a:xfrm>
            <a:off x="5965825" y="1484313"/>
            <a:ext cx="0" cy="504825"/>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80" name="Line 87"/>
          <p:cNvSpPr>
            <a:spLocks noChangeShapeType="1"/>
          </p:cNvSpPr>
          <p:nvPr/>
        </p:nvSpPr>
        <p:spPr bwMode="auto">
          <a:xfrm>
            <a:off x="7916863" y="1560513"/>
            <a:ext cx="0" cy="43180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81" name="Text Box 88"/>
          <p:cNvSpPr txBox="1">
            <a:spLocks noChangeArrowheads="1"/>
          </p:cNvSpPr>
          <p:nvPr/>
        </p:nvSpPr>
        <p:spPr bwMode="auto">
          <a:xfrm>
            <a:off x="7253288" y="1989138"/>
            <a:ext cx="1296987"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preponed</a:t>
            </a:r>
            <a:r>
              <a:rPr lang="en-US" altLang="zh-CN">
                <a:latin typeface="Tahoma" pitchFamily="34" charset="0"/>
              </a:rPr>
              <a:t> </a:t>
            </a:r>
          </a:p>
        </p:txBody>
      </p:sp>
      <p:sp>
        <p:nvSpPr>
          <p:cNvPr id="82" name="Text Box 89"/>
          <p:cNvSpPr txBox="1">
            <a:spLocks noChangeArrowheads="1"/>
          </p:cNvSpPr>
          <p:nvPr/>
        </p:nvSpPr>
        <p:spPr bwMode="auto">
          <a:xfrm>
            <a:off x="7267575" y="2566988"/>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Active</a:t>
            </a:r>
            <a:r>
              <a:rPr lang="en-US" altLang="zh-CN">
                <a:latin typeface="Tahoma" pitchFamily="34" charset="0"/>
              </a:rPr>
              <a:t> </a:t>
            </a:r>
          </a:p>
        </p:txBody>
      </p:sp>
      <p:sp>
        <p:nvSpPr>
          <p:cNvPr id="83" name="Text Box 90"/>
          <p:cNvSpPr txBox="1">
            <a:spLocks noChangeArrowheads="1"/>
          </p:cNvSpPr>
          <p:nvPr/>
        </p:nvSpPr>
        <p:spPr bwMode="auto">
          <a:xfrm>
            <a:off x="7277100" y="3176588"/>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Inactive</a:t>
            </a:r>
            <a:r>
              <a:rPr lang="en-US" altLang="zh-CN">
                <a:latin typeface="Tahoma" pitchFamily="34" charset="0"/>
              </a:rPr>
              <a:t> </a:t>
            </a:r>
          </a:p>
        </p:txBody>
      </p:sp>
      <p:sp>
        <p:nvSpPr>
          <p:cNvPr id="84" name="Text Box 91"/>
          <p:cNvSpPr txBox="1">
            <a:spLocks noChangeArrowheads="1"/>
          </p:cNvSpPr>
          <p:nvPr/>
        </p:nvSpPr>
        <p:spPr bwMode="auto">
          <a:xfrm>
            <a:off x="7277100" y="3778250"/>
            <a:ext cx="1296988" cy="376238"/>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NBA</a:t>
            </a:r>
            <a:r>
              <a:rPr lang="en-US" altLang="zh-CN">
                <a:latin typeface="Tahoma" pitchFamily="34" charset="0"/>
              </a:rPr>
              <a:t> </a:t>
            </a:r>
          </a:p>
        </p:txBody>
      </p:sp>
      <p:sp>
        <p:nvSpPr>
          <p:cNvPr id="85" name="Text Box 92"/>
          <p:cNvSpPr txBox="1">
            <a:spLocks noChangeArrowheads="1"/>
          </p:cNvSpPr>
          <p:nvPr/>
        </p:nvSpPr>
        <p:spPr bwMode="auto">
          <a:xfrm>
            <a:off x="7286625" y="4360863"/>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Observed</a:t>
            </a:r>
            <a:endParaRPr lang="en-US" altLang="zh-CN">
              <a:latin typeface="Tahoma" pitchFamily="34" charset="0"/>
            </a:endParaRPr>
          </a:p>
        </p:txBody>
      </p:sp>
      <p:sp>
        <p:nvSpPr>
          <p:cNvPr id="86" name="Text Box 93"/>
          <p:cNvSpPr txBox="1">
            <a:spLocks noChangeArrowheads="1"/>
          </p:cNvSpPr>
          <p:nvPr/>
        </p:nvSpPr>
        <p:spPr bwMode="auto">
          <a:xfrm>
            <a:off x="7286625" y="5543550"/>
            <a:ext cx="1296988" cy="376238"/>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Postpond</a:t>
            </a:r>
            <a:endParaRPr lang="en-US" altLang="zh-CN">
              <a:latin typeface="Tahoma" pitchFamily="34" charset="0"/>
            </a:endParaRPr>
          </a:p>
        </p:txBody>
      </p:sp>
      <p:sp>
        <p:nvSpPr>
          <p:cNvPr id="87" name="Line 95"/>
          <p:cNvSpPr>
            <a:spLocks noChangeShapeType="1"/>
          </p:cNvSpPr>
          <p:nvPr/>
        </p:nvSpPr>
        <p:spPr bwMode="auto">
          <a:xfrm>
            <a:off x="7916863" y="23685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88" name="Line 97"/>
          <p:cNvSpPr>
            <a:spLocks noChangeShapeType="1"/>
          </p:cNvSpPr>
          <p:nvPr/>
        </p:nvSpPr>
        <p:spPr bwMode="auto">
          <a:xfrm>
            <a:off x="7916863" y="41687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89" name="Line 98"/>
          <p:cNvSpPr>
            <a:spLocks noChangeShapeType="1"/>
          </p:cNvSpPr>
          <p:nvPr/>
        </p:nvSpPr>
        <p:spPr bwMode="auto">
          <a:xfrm>
            <a:off x="7916863" y="47434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0" name="Line 99"/>
          <p:cNvSpPr>
            <a:spLocks noChangeShapeType="1"/>
          </p:cNvSpPr>
          <p:nvPr/>
        </p:nvSpPr>
        <p:spPr bwMode="auto">
          <a:xfrm>
            <a:off x="7916863" y="53387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1" name="Line 100"/>
          <p:cNvSpPr>
            <a:spLocks noChangeShapeType="1"/>
          </p:cNvSpPr>
          <p:nvPr/>
        </p:nvSpPr>
        <p:spPr bwMode="auto">
          <a:xfrm>
            <a:off x="7916863" y="296703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2" name="Line 101"/>
          <p:cNvSpPr>
            <a:spLocks noChangeShapeType="1"/>
          </p:cNvSpPr>
          <p:nvPr/>
        </p:nvSpPr>
        <p:spPr bwMode="auto">
          <a:xfrm>
            <a:off x="7916863" y="35575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3" name="Line 102"/>
          <p:cNvSpPr>
            <a:spLocks noChangeShapeType="1"/>
          </p:cNvSpPr>
          <p:nvPr/>
        </p:nvSpPr>
        <p:spPr bwMode="auto">
          <a:xfrm rot="-5400000">
            <a:off x="8672513" y="26193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4" name="Line 103"/>
          <p:cNvSpPr>
            <a:spLocks noChangeShapeType="1"/>
          </p:cNvSpPr>
          <p:nvPr/>
        </p:nvSpPr>
        <p:spPr bwMode="auto">
          <a:xfrm rot="-5400000">
            <a:off x="8674100" y="32686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5" name="Line 104"/>
          <p:cNvSpPr>
            <a:spLocks noChangeShapeType="1"/>
          </p:cNvSpPr>
          <p:nvPr/>
        </p:nvSpPr>
        <p:spPr bwMode="auto">
          <a:xfrm rot="-5400000">
            <a:off x="8674100" y="384492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6" name="Line 105"/>
          <p:cNvSpPr>
            <a:spLocks noChangeShapeType="1"/>
          </p:cNvSpPr>
          <p:nvPr/>
        </p:nvSpPr>
        <p:spPr bwMode="auto">
          <a:xfrm rot="-5400000">
            <a:off x="8686800" y="50053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7" name="Line 106"/>
          <p:cNvSpPr>
            <a:spLocks noChangeShapeType="1"/>
          </p:cNvSpPr>
          <p:nvPr/>
        </p:nvSpPr>
        <p:spPr bwMode="auto">
          <a:xfrm rot="-5400000">
            <a:off x="8870950" y="5461000"/>
            <a:ext cx="0" cy="5461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98" name="Text Box 107"/>
          <p:cNvSpPr txBox="1">
            <a:spLocks noChangeArrowheads="1"/>
          </p:cNvSpPr>
          <p:nvPr/>
        </p:nvSpPr>
        <p:spPr bwMode="auto">
          <a:xfrm>
            <a:off x="5384800" y="4981575"/>
            <a:ext cx="1274763" cy="376238"/>
          </a:xfrm>
          <a:prstGeom prst="rect">
            <a:avLst/>
          </a:prstGeom>
          <a:noFill/>
          <a:ln w="9525">
            <a:solidFill>
              <a:srgbClr val="C0C0C0"/>
            </a:solidFill>
            <a:miter lim="800000"/>
            <a:headEnd/>
            <a:tailEnd/>
          </a:ln>
          <a:effectLst/>
        </p:spPr>
        <p:txBody>
          <a:bodyPr>
            <a:spAutoFit/>
          </a:bodyPr>
          <a:lstStyle/>
          <a:p>
            <a:pPr>
              <a:lnSpc>
                <a:spcPct val="100000"/>
              </a:lnSpc>
              <a:buClrTx/>
              <a:buSzTx/>
              <a:buFontTx/>
              <a:buNone/>
            </a:pPr>
            <a:r>
              <a:rPr lang="en-US" altLang="zh-CN"/>
              <a:t>Reactive</a:t>
            </a:r>
            <a:r>
              <a:rPr lang="en-US" altLang="zh-CN">
                <a:latin typeface="Tahoma" pitchFamily="34" charset="0"/>
              </a:rPr>
              <a:t> </a:t>
            </a:r>
          </a:p>
        </p:txBody>
      </p:sp>
      <p:sp>
        <p:nvSpPr>
          <p:cNvPr id="99" name="Text Box 108"/>
          <p:cNvSpPr txBox="1">
            <a:spLocks noChangeArrowheads="1"/>
          </p:cNvSpPr>
          <p:nvPr/>
        </p:nvSpPr>
        <p:spPr bwMode="auto">
          <a:xfrm>
            <a:off x="5356225" y="2592388"/>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Active</a:t>
            </a:r>
            <a:r>
              <a:rPr lang="en-US" altLang="zh-CN">
                <a:latin typeface="Tahoma" pitchFamily="34" charset="0"/>
              </a:rPr>
              <a:t> </a:t>
            </a:r>
          </a:p>
        </p:txBody>
      </p:sp>
      <p:sp>
        <p:nvSpPr>
          <p:cNvPr id="100" name="Text Box 109"/>
          <p:cNvSpPr txBox="1">
            <a:spLocks noChangeArrowheads="1"/>
          </p:cNvSpPr>
          <p:nvPr/>
        </p:nvSpPr>
        <p:spPr bwMode="auto">
          <a:xfrm>
            <a:off x="5365750" y="3201988"/>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Inactive</a:t>
            </a:r>
            <a:r>
              <a:rPr lang="en-US" altLang="zh-CN">
                <a:latin typeface="Tahoma" pitchFamily="34" charset="0"/>
              </a:rPr>
              <a:t> </a:t>
            </a:r>
          </a:p>
        </p:txBody>
      </p:sp>
      <p:sp>
        <p:nvSpPr>
          <p:cNvPr id="101" name="Text Box 110"/>
          <p:cNvSpPr txBox="1">
            <a:spLocks noChangeArrowheads="1"/>
          </p:cNvSpPr>
          <p:nvPr/>
        </p:nvSpPr>
        <p:spPr bwMode="auto">
          <a:xfrm>
            <a:off x="5365750" y="3803650"/>
            <a:ext cx="1296988" cy="376238"/>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NBA</a:t>
            </a:r>
            <a:r>
              <a:rPr lang="en-US" altLang="zh-CN">
                <a:latin typeface="Tahoma" pitchFamily="34" charset="0"/>
              </a:rPr>
              <a:t> </a:t>
            </a:r>
          </a:p>
        </p:txBody>
      </p:sp>
      <p:sp>
        <p:nvSpPr>
          <p:cNvPr id="102" name="Text Box 111"/>
          <p:cNvSpPr txBox="1">
            <a:spLocks noChangeArrowheads="1"/>
          </p:cNvSpPr>
          <p:nvPr/>
        </p:nvSpPr>
        <p:spPr bwMode="auto">
          <a:xfrm>
            <a:off x="5375275" y="4386263"/>
            <a:ext cx="1296988" cy="376237"/>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Observed</a:t>
            </a:r>
            <a:endParaRPr lang="en-US" altLang="zh-CN">
              <a:latin typeface="Tahoma" pitchFamily="34" charset="0"/>
            </a:endParaRPr>
          </a:p>
        </p:txBody>
      </p:sp>
      <p:sp>
        <p:nvSpPr>
          <p:cNvPr id="103" name="Text Box 112"/>
          <p:cNvSpPr txBox="1">
            <a:spLocks noChangeArrowheads="1"/>
          </p:cNvSpPr>
          <p:nvPr/>
        </p:nvSpPr>
        <p:spPr bwMode="auto">
          <a:xfrm>
            <a:off x="5375275" y="5568950"/>
            <a:ext cx="1296988" cy="376238"/>
          </a:xfrm>
          <a:prstGeom prst="rect">
            <a:avLst/>
          </a:prstGeom>
          <a:noFill/>
          <a:ln w="9525">
            <a:solidFill>
              <a:srgbClr val="C0C0C0"/>
            </a:solidFill>
            <a:miter lim="800000"/>
            <a:headEnd/>
            <a:tailEnd/>
          </a:ln>
          <a:effectLst/>
        </p:spPr>
        <p:txBody>
          <a:bodyPr>
            <a:spAutoFit/>
          </a:bodyPr>
          <a:lstStyle/>
          <a:p>
            <a:pPr algn="ctr">
              <a:lnSpc>
                <a:spcPct val="100000"/>
              </a:lnSpc>
              <a:buClrTx/>
              <a:buSzTx/>
              <a:buFontTx/>
              <a:buNone/>
            </a:pPr>
            <a:r>
              <a:rPr lang="en-US" altLang="zh-CN"/>
              <a:t>Postpond</a:t>
            </a:r>
            <a:endParaRPr lang="en-US" altLang="zh-CN">
              <a:latin typeface="Tahoma" pitchFamily="34" charset="0"/>
            </a:endParaRPr>
          </a:p>
        </p:txBody>
      </p:sp>
      <p:sp>
        <p:nvSpPr>
          <p:cNvPr id="104" name="Line 113"/>
          <p:cNvSpPr>
            <a:spLocks noChangeShapeType="1"/>
          </p:cNvSpPr>
          <p:nvPr/>
        </p:nvSpPr>
        <p:spPr bwMode="auto">
          <a:xfrm>
            <a:off x="6005513" y="23939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5" name="Line 114"/>
          <p:cNvSpPr>
            <a:spLocks noChangeShapeType="1"/>
          </p:cNvSpPr>
          <p:nvPr/>
        </p:nvSpPr>
        <p:spPr bwMode="auto">
          <a:xfrm>
            <a:off x="6005513" y="41941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6" name="Line 115"/>
          <p:cNvSpPr>
            <a:spLocks noChangeShapeType="1"/>
          </p:cNvSpPr>
          <p:nvPr/>
        </p:nvSpPr>
        <p:spPr bwMode="auto">
          <a:xfrm>
            <a:off x="6005513" y="4768850"/>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7" name="Line 116"/>
          <p:cNvSpPr>
            <a:spLocks noChangeShapeType="1"/>
          </p:cNvSpPr>
          <p:nvPr/>
        </p:nvSpPr>
        <p:spPr bwMode="auto">
          <a:xfrm>
            <a:off x="6005513" y="53641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8" name="Line 117"/>
          <p:cNvSpPr>
            <a:spLocks noChangeShapeType="1"/>
          </p:cNvSpPr>
          <p:nvPr/>
        </p:nvSpPr>
        <p:spPr bwMode="auto">
          <a:xfrm>
            <a:off x="6005513" y="299243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09" name="Line 118"/>
          <p:cNvSpPr>
            <a:spLocks noChangeShapeType="1"/>
          </p:cNvSpPr>
          <p:nvPr/>
        </p:nvSpPr>
        <p:spPr bwMode="auto">
          <a:xfrm>
            <a:off x="6005513" y="35829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0" name="Line 119"/>
          <p:cNvSpPr>
            <a:spLocks noChangeShapeType="1"/>
          </p:cNvSpPr>
          <p:nvPr/>
        </p:nvSpPr>
        <p:spPr bwMode="auto">
          <a:xfrm rot="-5400000">
            <a:off x="6761163" y="26447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1" name="Line 120"/>
          <p:cNvSpPr>
            <a:spLocks noChangeShapeType="1"/>
          </p:cNvSpPr>
          <p:nvPr/>
        </p:nvSpPr>
        <p:spPr bwMode="auto">
          <a:xfrm rot="-5400000">
            <a:off x="6762750" y="3294063"/>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2" name="Line 121"/>
          <p:cNvSpPr>
            <a:spLocks noChangeShapeType="1"/>
          </p:cNvSpPr>
          <p:nvPr/>
        </p:nvSpPr>
        <p:spPr bwMode="auto">
          <a:xfrm rot="-5400000">
            <a:off x="6762750" y="387032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3" name="Line 122"/>
          <p:cNvSpPr>
            <a:spLocks noChangeShapeType="1"/>
          </p:cNvSpPr>
          <p:nvPr/>
        </p:nvSpPr>
        <p:spPr bwMode="auto">
          <a:xfrm rot="-5400000">
            <a:off x="6775450" y="5030788"/>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4" name="Line 123"/>
          <p:cNvSpPr>
            <a:spLocks noChangeShapeType="1"/>
          </p:cNvSpPr>
          <p:nvPr/>
        </p:nvSpPr>
        <p:spPr bwMode="auto">
          <a:xfrm rot="-5400000">
            <a:off x="6889750" y="5556250"/>
            <a:ext cx="0" cy="4064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15" name="Line 124"/>
          <p:cNvSpPr>
            <a:spLocks noChangeShapeType="1"/>
          </p:cNvSpPr>
          <p:nvPr/>
        </p:nvSpPr>
        <p:spPr bwMode="auto">
          <a:xfrm flipV="1">
            <a:off x="6877050" y="2492375"/>
            <a:ext cx="0" cy="2665413"/>
          </a:xfrm>
          <a:prstGeom prst="line">
            <a:avLst/>
          </a:prstGeom>
          <a:noFill/>
          <a:ln w="9525">
            <a:solidFill>
              <a:schemeClr val="tx1"/>
            </a:solidFill>
            <a:round/>
            <a:headEnd/>
            <a:tailEnd/>
          </a:ln>
          <a:effectLst/>
        </p:spPr>
        <p:txBody>
          <a:bodyPr>
            <a:spAutoFit/>
          </a:bodyPr>
          <a:lstStyle/>
          <a:p>
            <a:endParaRPr lang="zh-CN" altLang="en-US"/>
          </a:p>
        </p:txBody>
      </p:sp>
      <p:sp>
        <p:nvSpPr>
          <p:cNvPr id="116" name="Line 125"/>
          <p:cNvSpPr>
            <a:spLocks noChangeShapeType="1"/>
          </p:cNvSpPr>
          <p:nvPr/>
        </p:nvSpPr>
        <p:spPr bwMode="auto">
          <a:xfrm flipH="1">
            <a:off x="6011863" y="2492375"/>
            <a:ext cx="865187"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17" name="Line 126"/>
          <p:cNvSpPr>
            <a:spLocks noChangeShapeType="1"/>
          </p:cNvSpPr>
          <p:nvPr/>
        </p:nvSpPr>
        <p:spPr bwMode="auto">
          <a:xfrm flipH="1" flipV="1">
            <a:off x="7073900" y="2105025"/>
            <a:ext cx="0" cy="3629025"/>
          </a:xfrm>
          <a:prstGeom prst="line">
            <a:avLst/>
          </a:prstGeom>
          <a:noFill/>
          <a:ln w="31750">
            <a:solidFill>
              <a:schemeClr val="tx1"/>
            </a:solidFill>
            <a:round/>
            <a:headEnd/>
            <a:tailEnd/>
          </a:ln>
          <a:effectLst/>
        </p:spPr>
        <p:txBody>
          <a:bodyPr>
            <a:spAutoFit/>
          </a:bodyPr>
          <a:lstStyle/>
          <a:p>
            <a:endParaRPr lang="zh-CN" altLang="en-US"/>
          </a:p>
        </p:txBody>
      </p:sp>
      <p:sp>
        <p:nvSpPr>
          <p:cNvPr id="118" name="Line 128"/>
          <p:cNvSpPr>
            <a:spLocks noChangeShapeType="1"/>
          </p:cNvSpPr>
          <p:nvPr/>
        </p:nvSpPr>
        <p:spPr bwMode="auto">
          <a:xfrm flipV="1">
            <a:off x="8772525" y="2463800"/>
            <a:ext cx="0" cy="2665413"/>
          </a:xfrm>
          <a:prstGeom prst="line">
            <a:avLst/>
          </a:prstGeom>
          <a:noFill/>
          <a:ln w="9525">
            <a:solidFill>
              <a:schemeClr val="tx1"/>
            </a:solidFill>
            <a:round/>
            <a:headEnd/>
            <a:tailEnd/>
          </a:ln>
          <a:effectLst/>
        </p:spPr>
        <p:txBody>
          <a:bodyPr>
            <a:spAutoFit/>
          </a:bodyPr>
          <a:lstStyle/>
          <a:p>
            <a:endParaRPr lang="zh-CN" altLang="en-US"/>
          </a:p>
        </p:txBody>
      </p:sp>
      <p:sp>
        <p:nvSpPr>
          <p:cNvPr id="119" name="Line 129"/>
          <p:cNvSpPr>
            <a:spLocks noChangeShapeType="1"/>
          </p:cNvSpPr>
          <p:nvPr/>
        </p:nvSpPr>
        <p:spPr bwMode="auto">
          <a:xfrm flipH="1">
            <a:off x="7916863" y="2473325"/>
            <a:ext cx="865187" cy="0"/>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20" name="Line 130"/>
          <p:cNvSpPr>
            <a:spLocks noChangeShapeType="1"/>
          </p:cNvSpPr>
          <p:nvPr/>
        </p:nvSpPr>
        <p:spPr bwMode="auto">
          <a:xfrm>
            <a:off x="5219700" y="198913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121" name="Line 131"/>
          <p:cNvSpPr>
            <a:spLocks noChangeShapeType="1"/>
          </p:cNvSpPr>
          <p:nvPr/>
        </p:nvSpPr>
        <p:spPr bwMode="auto">
          <a:xfrm>
            <a:off x="6986588" y="199548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122" name="Line 132"/>
          <p:cNvSpPr>
            <a:spLocks noChangeShapeType="1"/>
          </p:cNvSpPr>
          <p:nvPr/>
        </p:nvSpPr>
        <p:spPr bwMode="auto">
          <a:xfrm>
            <a:off x="7145338" y="198278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123" name="Line 133"/>
          <p:cNvSpPr>
            <a:spLocks noChangeShapeType="1"/>
          </p:cNvSpPr>
          <p:nvPr/>
        </p:nvSpPr>
        <p:spPr bwMode="auto">
          <a:xfrm>
            <a:off x="8907463" y="1976438"/>
            <a:ext cx="0" cy="4392612"/>
          </a:xfrm>
          <a:prstGeom prst="line">
            <a:avLst/>
          </a:prstGeom>
          <a:noFill/>
          <a:ln w="38100">
            <a:solidFill>
              <a:srgbClr val="969696"/>
            </a:solidFill>
            <a:prstDash val="dash"/>
            <a:round/>
            <a:headEnd/>
            <a:tailEnd/>
          </a:ln>
          <a:effectLst/>
        </p:spPr>
        <p:txBody>
          <a:bodyPr>
            <a:spAutoFit/>
          </a:bodyPr>
          <a:lstStyle/>
          <a:p>
            <a:endParaRPr lang="zh-CN" altLang="en-US"/>
          </a:p>
        </p:txBody>
      </p:sp>
      <p:sp>
        <p:nvSpPr>
          <p:cNvPr id="124" name="Line 134"/>
          <p:cNvSpPr>
            <a:spLocks noChangeShapeType="1"/>
          </p:cNvSpPr>
          <p:nvPr/>
        </p:nvSpPr>
        <p:spPr bwMode="auto">
          <a:xfrm rot="-5400000">
            <a:off x="5154613" y="2001838"/>
            <a:ext cx="0" cy="4064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25" name="Line 135"/>
          <p:cNvSpPr>
            <a:spLocks noChangeShapeType="1"/>
          </p:cNvSpPr>
          <p:nvPr/>
        </p:nvSpPr>
        <p:spPr bwMode="auto">
          <a:xfrm>
            <a:off x="5003800" y="1844675"/>
            <a:ext cx="0" cy="215900"/>
          </a:xfrm>
          <a:prstGeom prst="line">
            <a:avLst/>
          </a:prstGeom>
          <a:noFill/>
          <a:ln w="25400">
            <a:solidFill>
              <a:schemeClr val="tx1"/>
            </a:solidFill>
            <a:round/>
            <a:headEnd/>
            <a:tailEnd type="triangle" w="med" len="med"/>
          </a:ln>
          <a:effectLst/>
        </p:spPr>
        <p:txBody>
          <a:bodyPr>
            <a:spAutoFit/>
          </a:bodyPr>
          <a:lstStyle/>
          <a:p>
            <a:endParaRPr lang="zh-CN" altLang="en-US"/>
          </a:p>
        </p:txBody>
      </p:sp>
      <p:sp>
        <p:nvSpPr>
          <p:cNvPr id="126" name="Text Box 10"/>
          <p:cNvSpPr txBox="1">
            <a:spLocks noChangeArrowheads="1"/>
          </p:cNvSpPr>
          <p:nvPr/>
        </p:nvSpPr>
        <p:spPr bwMode="auto">
          <a:xfrm>
            <a:off x="4859338" y="1557338"/>
            <a:ext cx="863600" cy="314325"/>
          </a:xfrm>
          <a:prstGeom prst="rect">
            <a:avLst/>
          </a:prstGeom>
          <a:solidFill>
            <a:srgbClr val="92D050"/>
          </a:solidFill>
          <a:ln w="9525">
            <a:solidFill>
              <a:schemeClr val="tx1"/>
            </a:solidFill>
            <a:miter lim="800000"/>
            <a:headEnd/>
            <a:tailEnd/>
          </a:ln>
          <a:effectLst/>
        </p:spPr>
        <p:txBody>
          <a:bodyPr lIns="0" tIns="0" rIns="0" bIns="0">
            <a:spAutoFit/>
          </a:bodyPr>
          <a:lstStyle/>
          <a:p>
            <a:pPr algn="ctr">
              <a:lnSpc>
                <a:spcPct val="100000"/>
              </a:lnSpc>
              <a:spcBef>
                <a:spcPct val="0"/>
              </a:spcBef>
              <a:buClrTx/>
              <a:buSzTx/>
              <a:buFontTx/>
              <a:buNone/>
            </a:pPr>
            <a:r>
              <a:rPr lang="en-US" altLang="zh-CN" sz="1000" dirty="0" err="1">
                <a:latin typeface="Arial" charset="0"/>
              </a:rPr>
              <a:t>wclk</a:t>
            </a:r>
            <a:r>
              <a:rPr lang="en-US" altLang="zh-CN" sz="1000" dirty="0">
                <a:latin typeface="Arial" charset="0"/>
              </a:rPr>
              <a:t> </a:t>
            </a:r>
            <a:r>
              <a:rPr lang="zh-CN" altLang="en-US" sz="1000" dirty="0"/>
              <a:t>前一步</a:t>
            </a:r>
            <a:endParaRPr lang="zh-CN" altLang="en-US" sz="1000" dirty="0">
              <a:latin typeface="Arial" charset="0"/>
            </a:endParaRPr>
          </a:p>
          <a:p>
            <a:pPr algn="ctr">
              <a:lnSpc>
                <a:spcPct val="100000"/>
              </a:lnSpc>
              <a:spcBef>
                <a:spcPct val="0"/>
              </a:spcBef>
              <a:buClrTx/>
              <a:buSzTx/>
              <a:buFontTx/>
              <a:buNone/>
            </a:pPr>
            <a:r>
              <a:rPr lang="en-US" altLang="zh-CN" sz="1000" dirty="0">
                <a:latin typeface="Arial" charset="0"/>
              </a:rPr>
              <a:t>#1step </a:t>
            </a:r>
            <a:r>
              <a:rPr lang="zh-CN" altLang="en-US" sz="1000" dirty="0">
                <a:latin typeface="Arial" charset="0"/>
              </a:rPr>
              <a:t>采样</a:t>
            </a:r>
          </a:p>
        </p:txBody>
      </p:sp>
      <p:sp>
        <p:nvSpPr>
          <p:cNvPr id="127" name="Line 127"/>
          <p:cNvSpPr>
            <a:spLocks noChangeShapeType="1"/>
          </p:cNvSpPr>
          <p:nvPr/>
        </p:nvSpPr>
        <p:spPr bwMode="auto">
          <a:xfrm rot="-5400000">
            <a:off x="7175500" y="2011363"/>
            <a:ext cx="0" cy="215900"/>
          </a:xfrm>
          <a:prstGeom prst="line">
            <a:avLst/>
          </a:prstGeom>
          <a:noFill/>
          <a:ln w="25400">
            <a:solidFill>
              <a:schemeClr val="tx1"/>
            </a:solidFill>
            <a:round/>
            <a:headEnd/>
            <a:tailEnd type="stealth" w="lg" len="lg"/>
          </a:ln>
          <a:effectLst/>
        </p:spPr>
        <p:txBody>
          <a:bodyPr>
            <a:spAutoFit/>
          </a:bodyPr>
          <a:lstStyle/>
          <a:p>
            <a:endParaRPr lang="zh-CN" altLang="en-US"/>
          </a:p>
        </p:txBody>
      </p:sp>
      <p:sp>
        <p:nvSpPr>
          <p:cNvPr id="128" name="Text Box 136"/>
          <p:cNvSpPr txBox="1">
            <a:spLocks noChangeArrowheads="1"/>
          </p:cNvSpPr>
          <p:nvPr/>
        </p:nvSpPr>
        <p:spPr bwMode="auto">
          <a:xfrm>
            <a:off x="8316913" y="6308725"/>
            <a:ext cx="719137" cy="376238"/>
          </a:xfrm>
          <a:prstGeom prst="rect">
            <a:avLst/>
          </a:prstGeom>
          <a:solidFill>
            <a:srgbClr val="92D050"/>
          </a:solidFill>
          <a:ln w="9525">
            <a:solidFill>
              <a:schemeClr val="tx1"/>
            </a:solidFill>
            <a:miter lim="800000"/>
            <a:headEnd/>
            <a:tailEnd/>
          </a:ln>
          <a:effectLst/>
        </p:spPr>
        <p:txBody>
          <a:bodyPr>
            <a:spAutoFit/>
          </a:bodyPr>
          <a:lstStyle/>
          <a:p>
            <a:pPr>
              <a:lnSpc>
                <a:spcPct val="100000"/>
              </a:lnSpc>
              <a:buClrTx/>
              <a:buSzTx/>
              <a:buFontTx/>
              <a:buNone/>
            </a:pPr>
            <a:r>
              <a:rPr lang="zh-CN" altLang="en-US" dirty="0">
                <a:latin typeface="Tahoma" pitchFamily="34" charset="0"/>
              </a:rPr>
              <a:t>驱动 </a:t>
            </a:r>
          </a:p>
        </p:txBody>
      </p:sp>
      <p:sp>
        <p:nvSpPr>
          <p:cNvPr id="129" name="Line 137"/>
          <p:cNvSpPr>
            <a:spLocks noChangeShapeType="1"/>
          </p:cNvSpPr>
          <p:nvPr/>
        </p:nvSpPr>
        <p:spPr bwMode="auto">
          <a:xfrm flipH="1" flipV="1">
            <a:off x="8604250" y="5373688"/>
            <a:ext cx="215900" cy="935037"/>
          </a:xfrm>
          <a:prstGeom prst="line">
            <a:avLst/>
          </a:prstGeom>
          <a:noFill/>
          <a:ln w="9525">
            <a:solidFill>
              <a:schemeClr val="tx1"/>
            </a:solidFill>
            <a:round/>
            <a:headEnd/>
            <a:tailEnd type="triangle" w="med" len="med"/>
          </a:ln>
          <a:effectLst/>
        </p:spPr>
        <p:txBody>
          <a:bodyPr>
            <a:spAutoFit/>
          </a:bodyPr>
          <a:lstStyle/>
          <a:p>
            <a:endParaRPr lang="zh-CN" altLang="en-US"/>
          </a:p>
        </p:txBody>
      </p:sp>
      <p:sp>
        <p:nvSpPr>
          <p:cNvPr id="130" name="Text Box 3"/>
          <p:cNvSpPr txBox="1">
            <a:spLocks noChangeArrowheads="1"/>
          </p:cNvSpPr>
          <p:nvPr/>
        </p:nvSpPr>
        <p:spPr bwMode="auto">
          <a:xfrm>
            <a:off x="107504" y="5013176"/>
            <a:ext cx="4608512" cy="1562100"/>
          </a:xfrm>
          <a:prstGeom prst="rect">
            <a:avLst/>
          </a:prstGeom>
          <a:noFill/>
          <a:ln w="9525" algn="ctr">
            <a:solidFill>
              <a:schemeClr val="tx1"/>
            </a:solidFill>
            <a:miter lim="800000"/>
            <a:headEnd/>
            <a:tailEnd/>
          </a:ln>
          <a:effectLst/>
        </p:spPr>
        <p:txBody>
          <a:bodyPr>
            <a:spAutoFit/>
          </a:bodyPr>
          <a:lstStyle/>
          <a:p>
            <a:pPr marL="342900" indent="-342900">
              <a:spcBef>
                <a:spcPct val="20000"/>
              </a:spcBef>
            </a:pPr>
            <a:r>
              <a:rPr lang="en-US" altLang="zh-CN" sz="1600" dirty="0">
                <a:latin typeface="Arial" charset="0"/>
              </a:rPr>
              <a:t> </a:t>
            </a:r>
            <a:r>
              <a:rPr lang="en-US" altLang="zh-CN" dirty="0">
                <a:latin typeface="Arial" charset="0"/>
              </a:rPr>
              <a:t>clocking </a:t>
            </a:r>
            <a:r>
              <a:rPr lang="en-US" altLang="zh-CN" dirty="0" err="1">
                <a:latin typeface="Arial" charset="0"/>
              </a:rPr>
              <a:t>fifo</a:t>
            </a:r>
            <a:r>
              <a:rPr lang="en-US" altLang="zh-CN" dirty="0">
                <a:latin typeface="Arial" charset="0"/>
              </a:rPr>
              <a:t> @ (</a:t>
            </a:r>
            <a:r>
              <a:rPr lang="en-US" altLang="zh-CN" dirty="0" err="1">
                <a:latin typeface="Arial" charset="0"/>
              </a:rPr>
              <a:t>posedge</a:t>
            </a:r>
            <a:r>
              <a:rPr lang="en-US" altLang="zh-CN" dirty="0">
                <a:latin typeface="Arial" charset="0"/>
              </a:rPr>
              <a:t> </a:t>
            </a:r>
            <a:r>
              <a:rPr lang="en-US" altLang="zh-CN" dirty="0" err="1">
                <a:latin typeface="Arial" charset="0"/>
              </a:rPr>
              <a:t>wclk</a:t>
            </a:r>
            <a:r>
              <a:rPr lang="en-US" altLang="zh-CN" dirty="0">
                <a:latin typeface="Arial" charset="0"/>
              </a:rPr>
              <a:t>)</a:t>
            </a:r>
          </a:p>
          <a:p>
            <a:pPr marL="342900" indent="-342900">
              <a:spcBef>
                <a:spcPct val="20000"/>
              </a:spcBef>
            </a:pPr>
            <a:r>
              <a:rPr lang="en-US" altLang="zh-CN" dirty="0">
                <a:latin typeface="Arial" charset="0"/>
              </a:rPr>
              <a:t>   default input #1step output </a:t>
            </a:r>
            <a:r>
              <a:rPr lang="en-US" altLang="zh-CN" dirty="0" err="1">
                <a:latin typeface="Arial" charset="0"/>
              </a:rPr>
              <a:t>negedge</a:t>
            </a:r>
            <a:r>
              <a:rPr lang="en-US" altLang="zh-CN" dirty="0">
                <a:latin typeface="Arial" charset="0"/>
              </a:rPr>
              <a:t>);</a:t>
            </a:r>
          </a:p>
          <a:p>
            <a:pPr marL="342900" indent="-342900">
              <a:spcBef>
                <a:spcPct val="20000"/>
              </a:spcBef>
            </a:pPr>
            <a:r>
              <a:rPr lang="en-US" altLang="zh-CN" dirty="0">
                <a:latin typeface="Arial" charset="0"/>
              </a:rPr>
              <a:t>    input </a:t>
            </a:r>
            <a:r>
              <a:rPr lang="en-US" altLang="zh-CN" dirty="0" err="1">
                <a:latin typeface="Arial" charset="0"/>
              </a:rPr>
              <a:t>wfull</a:t>
            </a:r>
            <a:r>
              <a:rPr lang="en-US" altLang="zh-CN" dirty="0">
                <a:latin typeface="Arial" charset="0"/>
              </a:rPr>
              <a:t> ;</a:t>
            </a:r>
          </a:p>
          <a:p>
            <a:pPr marL="342900" indent="-342900">
              <a:spcBef>
                <a:spcPct val="20000"/>
              </a:spcBef>
            </a:pPr>
            <a:r>
              <a:rPr lang="en-US" altLang="zh-CN" dirty="0">
                <a:latin typeface="Arial" charset="0"/>
              </a:rPr>
              <a:t>    output </a:t>
            </a:r>
            <a:r>
              <a:rPr lang="en-US" altLang="zh-CN" dirty="0" err="1">
                <a:latin typeface="Arial" charset="0"/>
              </a:rPr>
              <a:t>wdata</a:t>
            </a:r>
            <a:r>
              <a:rPr lang="en-US" altLang="zh-CN" dirty="0">
                <a:latin typeface="Arial" charset="0"/>
              </a:rPr>
              <a:t>, </a:t>
            </a:r>
            <a:r>
              <a:rPr lang="en-US" altLang="zh-CN" dirty="0" err="1">
                <a:latin typeface="Arial" charset="0"/>
              </a:rPr>
              <a:t>winc</a:t>
            </a:r>
            <a:r>
              <a:rPr lang="en-US" altLang="zh-CN" dirty="0">
                <a:latin typeface="Arial" charset="0"/>
              </a:rPr>
              <a:t>, </a:t>
            </a:r>
            <a:r>
              <a:rPr lang="en-US" altLang="zh-CN" dirty="0" err="1">
                <a:latin typeface="Arial" charset="0"/>
              </a:rPr>
              <a:t>wrst</a:t>
            </a:r>
            <a:r>
              <a:rPr lang="en-US" altLang="zh-CN" dirty="0">
                <a:latin typeface="Arial" charset="0"/>
              </a:rPr>
              <a:t>;</a:t>
            </a:r>
          </a:p>
          <a:p>
            <a:pPr marL="342900" indent="-342900">
              <a:spcBef>
                <a:spcPct val="20000"/>
              </a:spcBef>
            </a:pPr>
            <a:r>
              <a:rPr lang="en-US" altLang="zh-CN" dirty="0">
                <a:latin typeface="Arial" charset="0"/>
              </a:rPr>
              <a:t> </a:t>
            </a:r>
            <a:r>
              <a:rPr lang="en-US" altLang="zh-CN" dirty="0" err="1">
                <a:latin typeface="Arial" charset="0"/>
              </a:rPr>
              <a:t>endclocking</a:t>
            </a:r>
            <a:r>
              <a:rPr lang="en-US" altLang="zh-CN" dirty="0">
                <a:latin typeface="Arial" charset="0"/>
              </a:rPr>
              <a: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zh-CN" altLang="en-US" sz="2400" dirty="0">
                <a:solidFill>
                  <a:schemeClr val="bg1">
                    <a:lumMod val="65000"/>
                  </a:schemeClr>
                </a:solidFill>
              </a:rPr>
              <a:t>概述</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smtClean="0"/>
              <a:t>SV</a:t>
            </a:r>
            <a:r>
              <a:rPr lang="zh-CN" altLang="en-US" sz="2000" dirty="0" smtClean="0"/>
              <a:t>在</a:t>
            </a:r>
            <a:r>
              <a:rPr lang="en-US" altLang="zh-CN" sz="2000" dirty="0" smtClean="0"/>
              <a:t>Verilog</a:t>
            </a:r>
            <a:r>
              <a:rPr lang="zh-CN" altLang="en-US" sz="2000" dirty="0" smtClean="0"/>
              <a:t>语言基础上扩展了接口（</a:t>
            </a:r>
            <a:r>
              <a:rPr lang="en-US" altLang="zh-CN" sz="2000" dirty="0" smtClean="0"/>
              <a:t>interface</a:t>
            </a:r>
            <a:r>
              <a:rPr lang="zh-CN" altLang="en-US" sz="2000" dirty="0" smtClean="0"/>
              <a:t>）。</a:t>
            </a:r>
            <a:endParaRPr lang="en-US" altLang="zh-CN" sz="2000" dirty="0" smtClean="0"/>
          </a:p>
          <a:p>
            <a:pPr marL="344487" indent="-342900">
              <a:buFont typeface="Arial" panose="020B0604020202020204" pitchFamily="34" charset="0"/>
              <a:buChar char="•"/>
            </a:pPr>
            <a:r>
              <a:rPr lang="zh-CN" altLang="en-US" sz="2000" dirty="0"/>
              <a:t>接</a:t>
            </a:r>
            <a:r>
              <a:rPr lang="zh-CN" altLang="en-US" sz="2000" dirty="0" smtClean="0"/>
              <a:t>口提供了一种新型的对抽象级建模的方式。</a:t>
            </a:r>
            <a:endParaRPr lang="en-US" altLang="zh-CN" sz="2000" dirty="0" smtClean="0"/>
          </a:p>
          <a:p>
            <a:pPr marL="344487" indent="-342900">
              <a:buFont typeface="Arial" panose="020B0604020202020204" pitchFamily="34" charset="0"/>
              <a:buChar char="•"/>
            </a:pPr>
            <a:r>
              <a:rPr lang="zh-CN" altLang="en-US" sz="2000" dirty="0"/>
              <a:t>接</a:t>
            </a:r>
            <a:r>
              <a:rPr lang="zh-CN" altLang="en-US" sz="2000" dirty="0" smtClean="0"/>
              <a:t>口的使用可以简化建模和验证大型复杂的设计。</a:t>
            </a:r>
            <a:endParaRPr lang="en-US" altLang="zh-CN" sz="2000" dirty="0" smtClean="0"/>
          </a:p>
          <a:p>
            <a:pPr marL="344487" indent="-342900">
              <a:buFont typeface="Arial" panose="020B0604020202020204" pitchFamily="34" charset="0"/>
              <a:buChar char="•"/>
            </a:pPr>
            <a:r>
              <a:rPr lang="en-US" altLang="zh-CN" sz="2000" dirty="0" smtClean="0"/>
              <a:t>Verilog</a:t>
            </a:r>
            <a:r>
              <a:rPr lang="zh-CN" altLang="en-US" sz="2000" dirty="0" smtClean="0"/>
              <a:t>是通过模块之间进行端口连接来完成模块间通信的。</a:t>
            </a:r>
            <a:endParaRPr lang="en-US" altLang="zh-CN" sz="2000" dirty="0" smtClean="0"/>
          </a:p>
          <a:p>
            <a:pPr marL="344487" indent="-342900">
              <a:buFont typeface="Arial" panose="020B0604020202020204" pitchFamily="34" charset="0"/>
              <a:buChar char="•"/>
            </a:pPr>
            <a:r>
              <a:rPr lang="zh-CN" altLang="en-US" sz="2000" dirty="0"/>
              <a:t>对</a:t>
            </a:r>
            <a:r>
              <a:rPr lang="zh-CN" altLang="en-US" sz="2000" dirty="0" smtClean="0"/>
              <a:t>于大型的设计，通过端口进行连接将会让硬件集成变得非常乏味和容易出错。</a:t>
            </a:r>
            <a:endParaRPr lang="en-US" altLang="zh-CN" sz="2000" dirty="0" smtClean="0"/>
          </a:p>
          <a:p>
            <a:pPr marL="344487" indent="-342900">
              <a:buFont typeface="Arial" panose="020B0604020202020204" pitchFamily="34" charset="0"/>
              <a:buChar char="•"/>
            </a:pPr>
            <a:r>
              <a:rPr lang="en-US" altLang="zh-CN" sz="2000" dirty="0" smtClean="0"/>
              <a:t>SoC</a:t>
            </a:r>
            <a:r>
              <a:rPr lang="zh-CN" altLang="en-US" sz="2000" dirty="0" smtClean="0"/>
              <a:t>通常使用某种片内总线，各种总线设备具有的标准化的总线接口具有大量不同用途的信号端口。</a:t>
            </a:r>
            <a:r>
              <a:rPr lang="en-US" altLang="zh-CN" sz="2000" dirty="0" smtClean="0"/>
              <a:t>SV</a:t>
            </a:r>
            <a:r>
              <a:rPr lang="zh-CN" altLang="en-US" sz="2000" dirty="0" smtClean="0"/>
              <a:t>的</a:t>
            </a:r>
            <a:r>
              <a:rPr lang="en-US" altLang="zh-CN" sz="2000" dirty="0" smtClean="0"/>
              <a:t>Interface</a:t>
            </a:r>
            <a:r>
              <a:rPr lang="zh-CN" altLang="en-US" sz="2000" dirty="0" smtClean="0"/>
              <a:t>及其语法，能有效的提升基于总线接口的设计和验证。</a:t>
            </a:r>
            <a:endParaRPr lang="en-US" altLang="zh-CN" sz="2000" dirty="0" smtClean="0"/>
          </a:p>
          <a:p>
            <a:pPr marL="344487" indent="-342900">
              <a:buFont typeface="Arial" panose="020B0604020202020204" pitchFamily="34" charset="0"/>
              <a:buChar char="•"/>
            </a:pPr>
            <a:r>
              <a:rPr lang="zh-CN" altLang="en-US" sz="2000" dirty="0" smtClean="0"/>
              <a:t>虚拟接口是 动态对象和</a:t>
            </a:r>
            <a:r>
              <a:rPr lang="en-US" altLang="zh-CN" sz="2000" dirty="0" smtClean="0"/>
              <a:t>DUV</a:t>
            </a:r>
            <a:r>
              <a:rPr lang="zh-CN" altLang="en-US" sz="2000" dirty="0" smtClean="0"/>
              <a:t>静态对象的主要交互方式。         </a:t>
            </a:r>
            <a:endParaRPr lang="en-US" altLang="zh-CN" sz="2000" dirty="0" smtClean="0"/>
          </a:p>
        </p:txBody>
      </p:sp>
      <p:sp>
        <p:nvSpPr>
          <p:cNvPr id="3" name="Slide Number Placeholder 2"/>
          <p:cNvSpPr>
            <a:spLocks noGrp="1"/>
          </p:cNvSpPr>
          <p:nvPr>
            <p:ph type="sldNum" sz="quarter" idx="12"/>
          </p:nvPr>
        </p:nvSpPr>
        <p:spPr/>
        <p:txBody>
          <a:bodyPr/>
          <a:lstStyle/>
          <a:p>
            <a:fld id="{EE2556C5-CE8C-6547-B838-EA80C61A4AF7}" type="slidenum">
              <a:rPr lang="en-US" smtClean="0"/>
              <a:pPr/>
              <a:t>23</a:t>
            </a:fld>
            <a:endParaRPr lang="en-US" dirty="0"/>
          </a:p>
        </p:txBody>
      </p:sp>
    </p:spTree>
    <p:extLst>
      <p:ext uri="{BB962C8B-B14F-4D97-AF65-F5344CB8AC3E}">
        <p14:creationId xmlns:p14="http://schemas.microsoft.com/office/powerpoint/2010/main" xmlns="" val="2785120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zh-CN" altLang="en-US" sz="2400" dirty="0">
                <a:solidFill>
                  <a:schemeClr val="bg1">
                    <a:lumMod val="65000"/>
                  </a:schemeClr>
                </a:solidFill>
              </a:rPr>
              <a:t>概述</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zh-CN" altLang="en-US" sz="2000" dirty="0" smtClean="0"/>
              <a:t>对于以上的连接，按照</a:t>
            </a:r>
            <a:r>
              <a:rPr lang="en-US" altLang="zh-CN" sz="2000" dirty="0" smtClean="0"/>
              <a:t>Verilog</a:t>
            </a:r>
            <a:r>
              <a:rPr lang="zh-CN" altLang="en-US" sz="2000" dirty="0" smtClean="0"/>
              <a:t>的方式，我们将按照以下步骤进行</a:t>
            </a:r>
            <a:endParaRPr lang="en-US" altLang="zh-CN" sz="2000" dirty="0" smtClean="0"/>
          </a:p>
          <a:p>
            <a:pPr marL="718412" lvl="3" indent="-342900">
              <a:buFont typeface="Arial" panose="020B0604020202020204" pitchFamily="34" charset="0"/>
              <a:buChar char="•"/>
            </a:pPr>
            <a:r>
              <a:rPr lang="zh-CN" altLang="en-US" sz="1800" dirty="0" smtClean="0"/>
              <a:t>对每一个子模块进行端口声明。</a:t>
            </a:r>
            <a:endParaRPr lang="en-US" altLang="zh-CN" sz="1800" dirty="0" smtClean="0"/>
          </a:p>
          <a:p>
            <a:pPr marL="718412" lvl="3" indent="-342900">
              <a:buFont typeface="Arial" panose="020B0604020202020204" pitchFamily="34" charset="0"/>
              <a:buChar char="•"/>
            </a:pPr>
            <a:r>
              <a:rPr lang="zh-CN" altLang="en-US" sz="1800" dirty="0" smtClean="0"/>
              <a:t>在上层环境，需要声明非常多的网线。</a:t>
            </a:r>
            <a:endParaRPr lang="en-US" altLang="zh-CN" sz="1800" dirty="0" smtClean="0"/>
          </a:p>
          <a:p>
            <a:pPr marL="718412" lvl="3" indent="-342900">
              <a:buFont typeface="Arial" panose="020B0604020202020204" pitchFamily="34" charset="0"/>
              <a:buChar char="•"/>
            </a:pPr>
            <a:r>
              <a:rPr lang="zh-CN" altLang="en-US" sz="1800" dirty="0" smtClean="0"/>
              <a:t>将上层环境的网线在各个模块之间进行连接。</a:t>
            </a:r>
            <a:endParaRPr lang="en-US" altLang="zh-CN" sz="1800" dirty="0" smtClean="0"/>
          </a:p>
          <a:p>
            <a:pPr marL="358412" lvl="1" indent="-342900">
              <a:buFont typeface="Arial" panose="020B0604020202020204" pitchFamily="34" charset="0"/>
              <a:buChar char="•"/>
            </a:pPr>
            <a:r>
              <a:rPr lang="zh-CN" altLang="en-US" sz="2200" dirty="0"/>
              <a:t>这</a:t>
            </a:r>
            <a:r>
              <a:rPr lang="zh-CN" altLang="en-US" sz="2200" dirty="0" smtClean="0"/>
              <a:t>种方式使得一些常用总线端口也不得不在多个模块重复声明。</a:t>
            </a:r>
            <a:endParaRPr lang="en-US" altLang="zh-CN" sz="2200" dirty="0" smtClean="0"/>
          </a:p>
          <a:p>
            <a:pPr marL="358412" lvl="1" indent="-342900">
              <a:buFont typeface="Arial" panose="020B0604020202020204" pitchFamily="34" charset="0"/>
              <a:buChar char="•"/>
            </a:pPr>
            <a:r>
              <a:rPr lang="zh-CN" altLang="en-US" sz="2200" dirty="0"/>
              <a:t>一</a:t>
            </a:r>
            <a:r>
              <a:rPr lang="zh-CN" altLang="en-US" sz="2200" dirty="0" smtClean="0"/>
              <a:t>些通信协议也不得不在多个模块中重复定义。</a:t>
            </a:r>
            <a:endParaRPr lang="en-US" altLang="zh-CN" sz="2200" dirty="0" smtClean="0"/>
          </a:p>
          <a:p>
            <a:pPr marL="358412" lvl="1" indent="-342900">
              <a:buFont typeface="Arial" panose="020B0604020202020204" pitchFamily="34" charset="0"/>
              <a:buChar char="•"/>
            </a:pPr>
            <a:r>
              <a:rPr lang="zh-CN" altLang="en-US" sz="2200" dirty="0" smtClean="0"/>
              <a:t>在不同模块之间的连接可能会出现不匹配的信号声明和连接。</a:t>
            </a:r>
            <a:endParaRPr lang="en-US" altLang="zh-CN" sz="2200" dirty="0" smtClean="0"/>
          </a:p>
          <a:p>
            <a:pPr marL="358412" lvl="1" indent="-342900">
              <a:buFont typeface="Arial" panose="020B0604020202020204" pitchFamily="34" charset="0"/>
              <a:buChar char="•"/>
            </a:pPr>
            <a:r>
              <a:rPr lang="zh-CN" altLang="en-US" sz="2200" dirty="0"/>
              <a:t>一</a:t>
            </a:r>
            <a:r>
              <a:rPr lang="zh-CN" altLang="en-US" sz="2200" dirty="0" smtClean="0"/>
              <a:t>个设计发生了变化，可能会影响多个模块的端口声明和连接。</a:t>
            </a:r>
            <a:endParaRPr lang="en-US" altLang="zh-CN" sz="2200" dirty="0" smtClean="0"/>
          </a:p>
        </p:txBody>
      </p:sp>
      <p:sp>
        <p:nvSpPr>
          <p:cNvPr id="3" name="Slide Number Placeholder 2"/>
          <p:cNvSpPr>
            <a:spLocks noGrp="1"/>
          </p:cNvSpPr>
          <p:nvPr>
            <p:ph type="sldNum" sz="quarter" idx="12"/>
          </p:nvPr>
        </p:nvSpPr>
        <p:spPr/>
        <p:txBody>
          <a:bodyPr/>
          <a:lstStyle/>
          <a:p>
            <a:fld id="{EE2556C5-CE8C-6547-B838-EA80C61A4AF7}" type="slidenum">
              <a:rPr lang="en-US" smtClean="0"/>
              <a:pPr/>
              <a:t>24</a:t>
            </a:fld>
            <a:endParaRPr lang="en-US" dirty="0"/>
          </a:p>
        </p:txBody>
      </p:sp>
      <p:pic>
        <p:nvPicPr>
          <p:cNvPr id="5" name="Picture 4"/>
          <p:cNvPicPr>
            <a:picLocks noChangeAspect="1"/>
          </p:cNvPicPr>
          <p:nvPr/>
        </p:nvPicPr>
        <p:blipFill>
          <a:blip r:embed="rId2" cstate="print"/>
          <a:stretch>
            <a:fillRect/>
          </a:stretch>
        </p:blipFill>
        <p:spPr>
          <a:xfrm>
            <a:off x="3851920" y="4005064"/>
            <a:ext cx="3960440" cy="2303521"/>
          </a:xfrm>
          <a:prstGeom prst="rect">
            <a:avLst/>
          </a:prstGeom>
        </p:spPr>
      </p:pic>
    </p:spTree>
    <p:extLst>
      <p:ext uri="{BB962C8B-B14F-4D97-AF65-F5344CB8AC3E}">
        <p14:creationId xmlns:p14="http://schemas.microsoft.com/office/powerpoint/2010/main" xmlns="" val="2107448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zh-CN" altLang="en-US" sz="2400" dirty="0">
                <a:solidFill>
                  <a:schemeClr val="bg1">
                    <a:lumMod val="65000"/>
                  </a:schemeClr>
                </a:solidFill>
              </a:rPr>
              <a:t>概述</a:t>
            </a:r>
            <a:endParaRPr lang="en-US" sz="2400" dirty="0">
              <a:solidFill>
                <a:schemeClr val="bg1">
                  <a:lumMod val="65000"/>
                </a:schemeClr>
              </a:solidFill>
            </a:endParaRPr>
          </a:p>
        </p:txBody>
      </p:sp>
      <p:sp>
        <p:nvSpPr>
          <p:cNvPr id="6" name="Text Placeholder 5"/>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25</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17289" y="287432"/>
            <a:ext cx="6967924" cy="6019143"/>
          </a:xfrm>
          <a:prstGeom prst="rect">
            <a:avLst/>
          </a:prstGeom>
        </p:spPr>
      </p:pic>
    </p:spTree>
    <p:extLst>
      <p:ext uri="{BB962C8B-B14F-4D97-AF65-F5344CB8AC3E}">
        <p14:creationId xmlns:p14="http://schemas.microsoft.com/office/powerpoint/2010/main" xmlns="" val="1493051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zh-CN" altLang="en-US" sz="2400" dirty="0">
                <a:solidFill>
                  <a:schemeClr val="bg1">
                    <a:lumMod val="65000"/>
                  </a:schemeClr>
                </a:solidFill>
              </a:rPr>
              <a:t>接</a:t>
            </a:r>
            <a:r>
              <a:rPr lang="zh-CN" altLang="en-US" sz="2400" dirty="0" smtClean="0">
                <a:solidFill>
                  <a:schemeClr val="bg1">
                    <a:lumMod val="65000"/>
                  </a:schemeClr>
                </a:solidFill>
              </a:rPr>
              <a:t>口的优势</a:t>
            </a:r>
            <a:endParaRPr lang="en-US" sz="2400" dirty="0">
              <a:solidFill>
                <a:schemeClr val="bg1">
                  <a:lumMod val="65000"/>
                </a:schemeClr>
              </a:solidFill>
            </a:endParaRPr>
          </a:p>
        </p:txBody>
      </p:sp>
      <p:sp>
        <p:nvSpPr>
          <p:cNvPr id="4" name="Text Placeholder 3"/>
          <p:cNvSpPr>
            <a:spLocks noGrp="1"/>
          </p:cNvSpPr>
          <p:nvPr>
            <p:ph idx="1"/>
          </p:nvPr>
        </p:nvSpPr>
        <p:spPr/>
        <p:txBody>
          <a:bodyPr>
            <a:normAutofit/>
          </a:bodyPr>
          <a:lstStyle/>
          <a:p>
            <a:pPr marL="344487" indent="-342900">
              <a:buFont typeface="Arial" panose="020B0604020202020204" pitchFamily="34" charset="0"/>
              <a:buChar char="•"/>
            </a:pPr>
            <a:r>
              <a:rPr lang="en-US" altLang="zh-CN" sz="2000" dirty="0" smtClean="0"/>
              <a:t>SV</a:t>
            </a:r>
            <a:r>
              <a:rPr lang="zh-CN" altLang="en-US" sz="2000" dirty="0" smtClean="0"/>
              <a:t>添加了新的抽象端口类型</a:t>
            </a:r>
            <a:r>
              <a:rPr lang="en-US" altLang="zh-CN" sz="2000" dirty="0" smtClean="0"/>
              <a:t>interface</a:t>
            </a:r>
            <a:r>
              <a:rPr lang="zh-CN" altLang="en-US" sz="2000" dirty="0" smtClean="0"/>
              <a:t>。</a:t>
            </a:r>
            <a:endParaRPr lang="en-US" altLang="zh-CN" sz="2000" dirty="0" smtClean="0"/>
          </a:p>
          <a:p>
            <a:pPr marL="344487" indent="-342900">
              <a:buFont typeface="Arial" panose="020B0604020202020204" pitchFamily="34" charset="0"/>
              <a:buChar char="•"/>
            </a:pPr>
            <a:r>
              <a:rPr lang="en-US" altLang="zh-CN" sz="2000" dirty="0" smtClean="0"/>
              <a:t>interface</a:t>
            </a:r>
            <a:r>
              <a:rPr lang="zh-CN" altLang="en-US" sz="2000" dirty="0" smtClean="0"/>
              <a:t>允许多个信号被整合到一起用来表示一个单一的抽象端口。</a:t>
            </a:r>
            <a:endParaRPr lang="en-US" altLang="zh-CN" sz="2000" dirty="0" smtClean="0"/>
          </a:p>
          <a:p>
            <a:pPr marL="344487" indent="-342900">
              <a:buFont typeface="Arial" panose="020B0604020202020204" pitchFamily="34" charset="0"/>
              <a:buChar char="•"/>
            </a:pPr>
            <a:r>
              <a:rPr lang="zh-CN" altLang="en-US" sz="2000" dirty="0"/>
              <a:t>多个</a:t>
            </a:r>
            <a:r>
              <a:rPr lang="zh-CN" altLang="en-US" sz="2000" dirty="0" smtClean="0"/>
              <a:t>模块因此可以使用同一个</a:t>
            </a:r>
            <a:r>
              <a:rPr lang="en-US" altLang="zh-CN" sz="2000" dirty="0" smtClean="0"/>
              <a:t>interface</a:t>
            </a:r>
            <a:r>
              <a:rPr lang="zh-CN" altLang="en-US" sz="2000" dirty="0" smtClean="0"/>
              <a:t>，继而避免分散的多个端口信号连接。</a:t>
            </a:r>
            <a:endParaRPr lang="en-US" altLang="zh-CN" sz="2000" dirty="0" smtClean="0"/>
          </a:p>
          <a:p>
            <a:pPr marL="344487" indent="-342900">
              <a:buFont typeface="Arial" panose="020B0604020202020204" pitchFamily="34" charset="0"/>
              <a:buChar char="•"/>
            </a:pPr>
            <a:endParaRPr lang="en-US" altLang="zh-CN" sz="2200" dirty="0" smtClean="0"/>
          </a:p>
        </p:txBody>
      </p:sp>
      <p:sp>
        <p:nvSpPr>
          <p:cNvPr id="3" name="Slide Number Placeholder 2"/>
          <p:cNvSpPr>
            <a:spLocks noGrp="1"/>
          </p:cNvSpPr>
          <p:nvPr>
            <p:ph type="sldNum" sz="quarter" idx="12"/>
          </p:nvPr>
        </p:nvSpPr>
        <p:spPr/>
        <p:txBody>
          <a:bodyPr/>
          <a:lstStyle/>
          <a:p>
            <a:fld id="{EE2556C5-CE8C-6547-B838-EA80C61A4AF7}" type="slidenum">
              <a:rPr lang="en-US" smtClean="0"/>
              <a:pPr/>
              <a:t>26</a:t>
            </a:fld>
            <a:endParaRPr lang="en-US" dirty="0"/>
          </a:p>
        </p:txBody>
      </p:sp>
      <p:pic>
        <p:nvPicPr>
          <p:cNvPr id="5" name="Picture 4"/>
          <p:cNvPicPr>
            <a:picLocks noChangeAspect="1"/>
          </p:cNvPicPr>
          <p:nvPr/>
        </p:nvPicPr>
        <p:blipFill>
          <a:blip r:embed="rId2" cstate="print"/>
          <a:stretch>
            <a:fillRect/>
          </a:stretch>
        </p:blipFill>
        <p:spPr>
          <a:xfrm>
            <a:off x="2267744" y="2708920"/>
            <a:ext cx="5600700" cy="3257550"/>
          </a:xfrm>
          <a:prstGeom prst="rect">
            <a:avLst/>
          </a:prstGeom>
        </p:spPr>
      </p:pic>
    </p:spTree>
    <p:extLst>
      <p:ext uri="{BB962C8B-B14F-4D97-AF65-F5344CB8AC3E}">
        <p14:creationId xmlns:p14="http://schemas.microsoft.com/office/powerpoint/2010/main" xmlns="" val="13998542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zh-CN" altLang="en-US" sz="2400" dirty="0">
                <a:solidFill>
                  <a:schemeClr val="bg1">
                    <a:lumMod val="65000"/>
                  </a:schemeClr>
                </a:solidFill>
              </a:rPr>
              <a:t>接</a:t>
            </a:r>
            <a:r>
              <a:rPr lang="zh-CN" altLang="en-US" sz="2400" dirty="0" smtClean="0">
                <a:solidFill>
                  <a:schemeClr val="bg1">
                    <a:lumMod val="65000"/>
                  </a:schemeClr>
                </a:solidFill>
              </a:rPr>
              <a:t>口的优势</a:t>
            </a:r>
            <a:endParaRPr lang="en-US" sz="2400" dirty="0">
              <a:solidFill>
                <a:schemeClr val="bg1">
                  <a:lumMod val="65000"/>
                </a:schemeClr>
              </a:solidFill>
            </a:endParaRPr>
          </a:p>
        </p:txBody>
      </p:sp>
      <p:sp>
        <p:nvSpPr>
          <p:cNvPr id="6" name="Text Placeholder 5"/>
          <p:cNvSpPr>
            <a:spLocks noGrp="1"/>
          </p:cNvSpPr>
          <p:nvPr>
            <p:ph idx="1"/>
          </p:nvPr>
        </p:nvSpPr>
        <p:spPr/>
        <p:txBody>
          <a:bodyPr/>
          <a:lstStyle/>
          <a:p>
            <a:pPr marL="1587" indent="0">
              <a:buNone/>
            </a:pPr>
            <a:r>
              <a:rPr lang="en-US" dirty="0"/>
              <a:t> </a:t>
            </a:r>
          </a:p>
        </p:txBody>
      </p:sp>
      <p:sp>
        <p:nvSpPr>
          <p:cNvPr id="3" name="Slide Number Placeholder 2"/>
          <p:cNvSpPr>
            <a:spLocks noGrp="1"/>
          </p:cNvSpPr>
          <p:nvPr>
            <p:ph type="sldNum" sz="quarter" idx="12"/>
          </p:nvPr>
        </p:nvSpPr>
        <p:spPr/>
        <p:txBody>
          <a:bodyPr/>
          <a:lstStyle/>
          <a:p>
            <a:fld id="{EE2556C5-CE8C-6547-B838-EA80C61A4AF7}" type="slidenum">
              <a:rPr lang="en-US" smtClean="0"/>
              <a:pPr/>
              <a:t>27</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433463" y="287432"/>
            <a:ext cx="6177053" cy="6019143"/>
          </a:xfrm>
          <a:prstGeom prst="rect">
            <a:avLst/>
          </a:prstGeom>
        </p:spPr>
      </p:pic>
    </p:spTree>
    <p:extLst>
      <p:ext uri="{BB962C8B-B14F-4D97-AF65-F5344CB8AC3E}">
        <p14:creationId xmlns:p14="http://schemas.microsoft.com/office/powerpoint/2010/main" xmlns="" val="385330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zh-CN" altLang="en-US" sz="2400" dirty="0">
                <a:solidFill>
                  <a:schemeClr val="bg1">
                    <a:lumMod val="65000"/>
                  </a:schemeClr>
                </a:solidFill>
              </a:rPr>
              <a:t>接</a:t>
            </a:r>
            <a:r>
              <a:rPr lang="zh-CN" altLang="en-US" sz="2400" dirty="0" smtClean="0">
                <a:solidFill>
                  <a:schemeClr val="bg1">
                    <a:lumMod val="65000"/>
                  </a:schemeClr>
                </a:solidFill>
              </a:rPr>
              <a:t>口的内容</a:t>
            </a:r>
            <a:endParaRPr lang="en-US" sz="2400" dirty="0">
              <a:solidFill>
                <a:schemeClr val="bg1">
                  <a:lumMod val="65000"/>
                </a:schemeClr>
              </a:solidFill>
            </a:endParaRPr>
          </a:p>
        </p:txBody>
      </p:sp>
      <p:sp>
        <p:nvSpPr>
          <p:cNvPr id="6" name="Text Placeholder 5"/>
          <p:cNvSpPr>
            <a:spLocks noGrp="1"/>
          </p:cNvSpPr>
          <p:nvPr>
            <p:ph idx="1"/>
          </p:nvPr>
        </p:nvSpPr>
        <p:spPr/>
        <p:txBody>
          <a:bodyPr/>
          <a:lstStyle/>
          <a:p>
            <a:pPr marL="344487" indent="-342900">
              <a:buFont typeface="Arial" panose="020B0604020202020204" pitchFamily="34" charset="0"/>
              <a:buChar char="•"/>
            </a:pPr>
            <a:r>
              <a:rPr lang="zh-CN" altLang="en-US" dirty="0" smtClean="0"/>
              <a:t>接口不单单可以包含变量或者线网，它还可以封装模块之间通信的协议。</a:t>
            </a:r>
            <a:endParaRPr lang="en-US" altLang="zh-CN" dirty="0" smtClean="0"/>
          </a:p>
          <a:p>
            <a:pPr marL="344487" indent="-342900">
              <a:buFont typeface="Arial" panose="020B0604020202020204" pitchFamily="34" charset="0"/>
              <a:buChar char="•"/>
            </a:pPr>
            <a:r>
              <a:rPr lang="zh-CN" altLang="en-US" dirty="0"/>
              <a:t>此</a:t>
            </a:r>
            <a:r>
              <a:rPr lang="zh-CN" altLang="en-US" dirty="0" smtClean="0"/>
              <a:t>外接口中还可以嵌入与协议有关的断言检查、功能覆盖率收集等模块。</a:t>
            </a:r>
            <a:endParaRPr lang="en-US" altLang="zh-CN" dirty="0" smtClean="0"/>
          </a:p>
          <a:p>
            <a:pPr marL="344487" indent="-342900">
              <a:buFont typeface="Arial" panose="020B0604020202020204" pitchFamily="34" charset="0"/>
              <a:buChar char="•"/>
            </a:pPr>
            <a:r>
              <a:rPr lang="zh-CN" altLang="en-US" dirty="0" smtClean="0"/>
              <a:t>接口不同于模块（</a:t>
            </a:r>
            <a:r>
              <a:rPr lang="en-US" altLang="zh-CN" dirty="0" smtClean="0"/>
              <a:t>module</a:t>
            </a:r>
            <a:r>
              <a:rPr lang="zh-CN" altLang="en-US" dirty="0" smtClean="0"/>
              <a:t>）的地方在于，接口不允许包含设计层次，即接口无法例化</a:t>
            </a:r>
            <a:r>
              <a:rPr lang="en-US" altLang="zh-CN" dirty="0" smtClean="0"/>
              <a:t>module</a:t>
            </a:r>
            <a:r>
              <a:rPr lang="zh-CN" altLang="en-US" dirty="0" smtClean="0"/>
              <a:t>，但是接口可以例化接口。</a:t>
            </a:r>
            <a:endParaRPr lang="en-US" altLang="zh-CN" dirty="0" smtClean="0"/>
          </a:p>
          <a:p>
            <a:pPr marL="344487" indent="-342900">
              <a:buFont typeface="Arial" panose="020B0604020202020204" pitchFamily="34" charset="0"/>
              <a:buChar char="•"/>
            </a:pPr>
            <a:r>
              <a:rPr lang="zh-CN" altLang="en-US" dirty="0"/>
              <a:t>接</a:t>
            </a:r>
            <a:r>
              <a:rPr lang="zh-CN" altLang="en-US" dirty="0" smtClean="0"/>
              <a:t>口中可以进一步声明</a:t>
            </a:r>
            <a:r>
              <a:rPr lang="en-US" altLang="zh-CN" dirty="0" err="1" smtClean="0"/>
              <a:t>modport</a:t>
            </a:r>
            <a:r>
              <a:rPr lang="zh-CN" altLang="en-US" dirty="0" smtClean="0"/>
              <a:t>来约束不同模块连接时的信号方向。</a:t>
            </a:r>
            <a:endParaRPr lang="en-US" altLang="zh-CN" dirty="0" smtClean="0"/>
          </a:p>
          <a:p>
            <a:pPr marL="344487" indent="-342900">
              <a:buFont typeface="Arial" panose="020B0604020202020204" pitchFamily="34" charset="0"/>
              <a:buChar char="•"/>
            </a:pPr>
            <a:r>
              <a:rPr lang="zh-CN" altLang="en-US" dirty="0" smtClean="0"/>
              <a:t>定义</a:t>
            </a:r>
            <a:r>
              <a:rPr lang="en-US" altLang="zh-CN" dirty="0" err="1" smtClean="0"/>
              <a:t>ModPort</a:t>
            </a:r>
            <a:r>
              <a:rPr lang="zh-CN" altLang="en-US" dirty="0" smtClean="0"/>
              <a:t>时，主要以角色</a:t>
            </a:r>
            <a:r>
              <a:rPr lang="en-US" altLang="zh-CN" dirty="0" smtClean="0"/>
              <a:t>/</a:t>
            </a:r>
            <a:r>
              <a:rPr lang="zh-CN" altLang="en-US" dirty="0" smtClean="0"/>
              <a:t>粒度来区分</a:t>
            </a:r>
            <a:endParaRPr lang="en-US" altLang="zh-CN" dirty="0" smtClean="0"/>
          </a:p>
          <a:p>
            <a:pPr marL="567212" lvl="1" indent="-342900">
              <a:buFont typeface="Arial" panose="020B0604020202020204" pitchFamily="34" charset="0"/>
              <a:buChar char="•"/>
            </a:pPr>
            <a:r>
              <a:rPr lang="zh-CN" altLang="en-US" dirty="0" smtClean="0"/>
              <a:t>是主还是从，是设计还是验证用途</a:t>
            </a:r>
            <a:endParaRPr lang="en-US" altLang="zh-CN" dirty="0" smtClean="0"/>
          </a:p>
          <a:p>
            <a:pPr marL="567212" lvl="1" indent="-342900">
              <a:buFont typeface="Arial" panose="020B0604020202020204" pitchFamily="34" charset="0"/>
              <a:buChar char="•"/>
            </a:pPr>
            <a:r>
              <a:rPr lang="zh-CN" altLang="en-US" dirty="0" smtClean="0"/>
              <a:t>细节怎样</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28</a:t>
            </a:fld>
            <a:endParaRPr lang="en-US" dirty="0"/>
          </a:p>
        </p:txBody>
      </p:sp>
    </p:spTree>
    <p:extLst>
      <p:ext uri="{BB962C8B-B14F-4D97-AF65-F5344CB8AC3E}">
        <p14:creationId xmlns:p14="http://schemas.microsoft.com/office/powerpoint/2010/main" xmlns="" val="15677140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zh-CN" altLang="en-US" sz="2400" dirty="0">
                <a:solidFill>
                  <a:schemeClr val="bg1">
                    <a:lumMod val="65000"/>
                  </a:schemeClr>
                </a:solidFill>
              </a:rPr>
              <a:t>接</a:t>
            </a:r>
            <a:r>
              <a:rPr lang="zh-CN" altLang="en-US" sz="2400" dirty="0" smtClean="0">
                <a:solidFill>
                  <a:schemeClr val="bg1">
                    <a:lumMod val="65000"/>
                  </a:schemeClr>
                </a:solidFill>
              </a:rPr>
              <a:t>口的声明</a:t>
            </a:r>
            <a:endParaRPr lang="en-US" sz="2400" dirty="0">
              <a:solidFill>
                <a:schemeClr val="bg1">
                  <a:lumMod val="65000"/>
                </a:schemeClr>
              </a:solidFill>
            </a:endParaRPr>
          </a:p>
        </p:txBody>
      </p:sp>
      <p:sp>
        <p:nvSpPr>
          <p:cNvPr id="6" name="Text Placeholder 5"/>
          <p:cNvSpPr>
            <a:spLocks noGrp="1"/>
          </p:cNvSpPr>
          <p:nvPr>
            <p:ph idx="1"/>
          </p:nvPr>
        </p:nvSpPr>
        <p:spPr/>
        <p:txBody>
          <a:bodyPr/>
          <a:lstStyle/>
          <a:p>
            <a:pPr marL="344487" indent="-342900">
              <a:buFont typeface="Arial" panose="020B0604020202020204" pitchFamily="34" charset="0"/>
              <a:buChar char="•"/>
            </a:pPr>
            <a:r>
              <a:rPr lang="zh-CN" altLang="en-US" dirty="0"/>
              <a:t>接</a:t>
            </a:r>
            <a:r>
              <a:rPr lang="zh-CN" altLang="en-US" dirty="0" smtClean="0"/>
              <a:t>口的定义同模块定义类似。</a:t>
            </a:r>
            <a:endParaRPr lang="en-US" altLang="zh-CN" dirty="0" smtClean="0"/>
          </a:p>
          <a:p>
            <a:pPr marL="344487" indent="-342900">
              <a:buFont typeface="Arial" panose="020B0604020202020204" pitchFamily="34" charset="0"/>
              <a:buChar char="•"/>
            </a:pPr>
            <a:r>
              <a:rPr lang="zh-CN" altLang="en-US" dirty="0" smtClean="0"/>
              <a:t>接口也可以有端口，例如外部接入的时钟或者复位信号。</a:t>
            </a:r>
            <a:endParaRPr lang="en-US" altLang="zh-CN" dirty="0" smtClean="0"/>
          </a:p>
          <a:p>
            <a:pPr marL="344487" indent="-342900">
              <a:buFont typeface="Arial" panose="020B0604020202020204" pitchFamily="34" charset="0"/>
              <a:buChar char="•"/>
            </a:pPr>
            <a:r>
              <a:rPr lang="zh-CN" altLang="en-US" dirty="0"/>
              <a:t>接</a:t>
            </a:r>
            <a:r>
              <a:rPr lang="zh-CN" altLang="en-US" dirty="0" smtClean="0"/>
              <a:t>口内部可以声明所有的变量或者线网类型。</a:t>
            </a:r>
            <a:endParaRPr lang="en-US" altLang="zh-CN" dirty="0" smtClean="0"/>
          </a:p>
          <a:p>
            <a:pPr marL="344487" indent="-3429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29</a:t>
            </a:fld>
            <a:endParaRPr lang="en-US" dirty="0"/>
          </a:p>
        </p:txBody>
      </p:sp>
      <p:pic>
        <p:nvPicPr>
          <p:cNvPr id="4" name="Picture 3"/>
          <p:cNvPicPr>
            <a:picLocks noChangeAspect="1"/>
          </p:cNvPicPr>
          <p:nvPr/>
        </p:nvPicPr>
        <p:blipFill>
          <a:blip r:embed="rId2" cstate="print"/>
          <a:stretch>
            <a:fillRect/>
          </a:stretch>
        </p:blipFill>
        <p:spPr>
          <a:xfrm>
            <a:off x="3131840" y="2276872"/>
            <a:ext cx="5345101" cy="4158198"/>
          </a:xfrm>
          <a:prstGeom prst="rect">
            <a:avLst/>
          </a:prstGeom>
        </p:spPr>
      </p:pic>
    </p:spTree>
    <p:extLst>
      <p:ext uri="{BB962C8B-B14F-4D97-AF65-F5344CB8AC3E}">
        <p14:creationId xmlns:p14="http://schemas.microsoft.com/office/powerpoint/2010/main" xmlns="" val="1025127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3635896" y="2636912"/>
            <a:ext cx="5853332" cy="331236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z="3600" dirty="0" smtClean="0"/>
              <a:t>课程回顾： </a:t>
            </a:r>
            <a:r>
              <a:rPr lang="en-US" altLang="zh-CN" sz="3600" dirty="0" smtClean="0"/>
              <a:t>HDL Simulator </a:t>
            </a:r>
            <a:r>
              <a:rPr lang="zh-CN" altLang="en-US" sz="3600" dirty="0" smtClean="0"/>
              <a:t>的基本结构</a:t>
            </a:r>
            <a:endParaRPr lang="zh-CN" altLang="en-US" sz="3600" dirty="0"/>
          </a:p>
        </p:txBody>
      </p:sp>
      <p:sp>
        <p:nvSpPr>
          <p:cNvPr id="3" name="内容占位符 2"/>
          <p:cNvSpPr>
            <a:spLocks noGrp="1"/>
          </p:cNvSpPr>
          <p:nvPr>
            <p:ph idx="1"/>
          </p:nvPr>
        </p:nvSpPr>
        <p:spPr/>
        <p:txBody>
          <a:bodyPr/>
          <a:lstStyle/>
          <a:p>
            <a:r>
              <a:rPr lang="en-US" altLang="zh-CN" sz="2400" dirty="0" smtClean="0"/>
              <a:t>Compiler</a:t>
            </a:r>
          </a:p>
          <a:p>
            <a:pPr lvl="1"/>
            <a:r>
              <a:rPr lang="zh-CN" altLang="en-US" sz="2000" dirty="0" smtClean="0"/>
              <a:t>前端</a:t>
            </a:r>
            <a:endParaRPr lang="en-US" altLang="zh-CN" sz="2000" dirty="0" smtClean="0"/>
          </a:p>
          <a:p>
            <a:pPr lvl="2" algn="just"/>
            <a:r>
              <a:rPr lang="zh-CN" altLang="en-US" sz="1800" dirty="0" smtClean="0"/>
              <a:t>语法</a:t>
            </a:r>
            <a:r>
              <a:rPr lang="en-US" altLang="zh-CN" sz="1800" dirty="0" smtClean="0"/>
              <a:t>/</a:t>
            </a:r>
            <a:r>
              <a:rPr lang="zh-CN" altLang="en-US" sz="1800" dirty="0" smtClean="0"/>
              <a:t>语义分析</a:t>
            </a:r>
            <a:endParaRPr lang="en-US" altLang="zh-CN" sz="1800" dirty="0" smtClean="0"/>
          </a:p>
          <a:p>
            <a:pPr lvl="2" algn="just"/>
            <a:r>
              <a:rPr lang="en-US" altLang="zh-CN" sz="1800" dirty="0" smtClean="0"/>
              <a:t>elaborator</a:t>
            </a:r>
          </a:p>
          <a:p>
            <a:pPr lvl="3" algn="just"/>
            <a:r>
              <a:rPr lang="zh-CN" altLang="en-US" sz="1600" dirty="0" smtClean="0"/>
              <a:t>例化模块</a:t>
            </a:r>
            <a:r>
              <a:rPr lang="en-US" altLang="zh-CN" sz="1600" dirty="0" smtClean="0"/>
              <a:t>/</a:t>
            </a:r>
            <a:r>
              <a:rPr lang="zh-CN" altLang="en-US" sz="1600" dirty="0" smtClean="0"/>
              <a:t>参数例化</a:t>
            </a:r>
            <a:r>
              <a:rPr lang="en-US" altLang="zh-CN" sz="1600" dirty="0" smtClean="0"/>
              <a:t>/</a:t>
            </a:r>
            <a:r>
              <a:rPr lang="zh-CN" altLang="en-US" sz="1600" dirty="0" smtClean="0"/>
              <a:t>中间变量信号生产</a:t>
            </a:r>
            <a:endParaRPr lang="en-US" altLang="zh-CN" sz="1600" dirty="0" smtClean="0"/>
          </a:p>
          <a:p>
            <a:pPr lvl="1" algn="just"/>
            <a:r>
              <a:rPr lang="zh-CN" altLang="en-US" sz="2000" dirty="0" smtClean="0"/>
              <a:t>后端</a:t>
            </a:r>
            <a:endParaRPr lang="en-US" altLang="zh-CN" sz="2000" dirty="0" smtClean="0"/>
          </a:p>
          <a:p>
            <a:pPr lvl="2" algn="just"/>
            <a:r>
              <a:rPr lang="zh-CN" altLang="en-US" sz="1800" dirty="0" smtClean="0"/>
              <a:t>优化和代码生成</a:t>
            </a:r>
            <a:endParaRPr lang="en-US" altLang="zh-CN" sz="1800" dirty="0" smtClean="0"/>
          </a:p>
          <a:p>
            <a:pPr lvl="3"/>
            <a:r>
              <a:rPr lang="en-US" altLang="zh-CN" sz="1600" dirty="0" smtClean="0"/>
              <a:t>threads ?</a:t>
            </a:r>
          </a:p>
          <a:p>
            <a:pPr lvl="3"/>
            <a:r>
              <a:rPr lang="en-US" altLang="zh-CN" sz="1600" dirty="0" smtClean="0"/>
              <a:t>code blocks ?</a:t>
            </a:r>
          </a:p>
          <a:p>
            <a:pPr lvl="3"/>
            <a:r>
              <a:rPr lang="en-US" altLang="zh-CN" sz="1600" dirty="0" err="1" smtClean="0"/>
              <a:t>c++</a:t>
            </a:r>
            <a:r>
              <a:rPr lang="en-US" altLang="zh-CN" sz="1600" dirty="0" smtClean="0"/>
              <a:t> class ?</a:t>
            </a:r>
          </a:p>
          <a:p>
            <a:pPr lvl="3"/>
            <a:r>
              <a:rPr lang="en-US" altLang="zh-CN" sz="1600" dirty="0" smtClean="0"/>
              <a:t>VM</a:t>
            </a:r>
            <a:r>
              <a:rPr lang="zh-CN" altLang="en-US" sz="1600" dirty="0" smtClean="0"/>
              <a:t>中间码？</a:t>
            </a:r>
            <a:endParaRPr lang="en-US" altLang="zh-CN" sz="1600" dirty="0" smtClean="0"/>
          </a:p>
          <a:p>
            <a:pPr lvl="3"/>
            <a:r>
              <a:rPr lang="en-US" altLang="zh-CN" sz="1600" dirty="0" smtClean="0"/>
              <a:t>VHDL</a:t>
            </a:r>
          </a:p>
          <a:p>
            <a:pPr algn="just"/>
            <a:r>
              <a:rPr lang="zh-CN" altLang="en-US" sz="2400" dirty="0" smtClean="0"/>
              <a:t>仿真引擎</a:t>
            </a:r>
            <a:endParaRPr lang="en-US" altLang="zh-CN" sz="2400" dirty="0" smtClean="0"/>
          </a:p>
          <a:p>
            <a:pPr lvl="1" algn="just"/>
            <a:r>
              <a:rPr lang="zh-CN" altLang="en-US" sz="2000" dirty="0" smtClean="0"/>
              <a:t>调度器</a:t>
            </a:r>
            <a:endParaRPr lang="en-US" altLang="zh-CN" sz="2000" dirty="0" smtClean="0"/>
          </a:p>
          <a:p>
            <a:pPr lvl="1" algn="just"/>
            <a:r>
              <a:rPr lang="en-US" altLang="zh-CN" sz="2000" dirty="0" smtClean="0"/>
              <a:t>I/O</a:t>
            </a:r>
          </a:p>
          <a:p>
            <a:pPr lvl="3" algn="just"/>
            <a:endParaRPr lang="en-US" altLang="zh-CN" sz="1600" dirty="0" smtClean="0"/>
          </a:p>
          <a:p>
            <a:pPr lvl="1" algn="just"/>
            <a:endParaRPr lang="en-US" altLang="zh-CN" sz="2000" dirty="0" smtClean="0"/>
          </a:p>
          <a:p>
            <a:pPr lvl="2" algn="just"/>
            <a:endParaRPr lang="en-US" altLang="zh-CN" sz="1800" dirty="0" smtClean="0"/>
          </a:p>
          <a:p>
            <a:pPr lvl="1" algn="just"/>
            <a:endParaRPr lang="en-US" altLang="zh-CN" sz="2000" dirty="0" smtClean="0"/>
          </a:p>
          <a:p>
            <a:pPr lvl="1" algn="just"/>
            <a:endParaRPr lang="zh-CN" altLang="en-US" sz="2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zh-CN" altLang="en-US" sz="2400" dirty="0">
                <a:solidFill>
                  <a:schemeClr val="bg1">
                    <a:lumMod val="65000"/>
                  </a:schemeClr>
                </a:solidFill>
              </a:rPr>
              <a:t>接</a:t>
            </a:r>
            <a:r>
              <a:rPr lang="zh-CN" altLang="en-US" sz="2400" dirty="0" smtClean="0">
                <a:solidFill>
                  <a:schemeClr val="bg1">
                    <a:lumMod val="65000"/>
                  </a:schemeClr>
                </a:solidFill>
              </a:rPr>
              <a:t>口的例化</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344487" indent="-342900">
              <a:buFont typeface="Arial" panose="020B0604020202020204" pitchFamily="34" charset="0"/>
              <a:buChar char="•"/>
            </a:pPr>
            <a:r>
              <a:rPr lang="zh-CN" altLang="en-US" dirty="0"/>
              <a:t>接</a:t>
            </a:r>
            <a:r>
              <a:rPr lang="zh-CN" altLang="en-US" dirty="0" smtClean="0"/>
              <a:t>口的例化方式同模块例化一致。</a:t>
            </a:r>
            <a:endParaRPr lang="en-US" altLang="zh-CN" dirty="0" smtClean="0"/>
          </a:p>
          <a:p>
            <a:pPr marL="344487" indent="-342900">
              <a:buFont typeface="Arial" panose="020B0604020202020204" pitchFamily="34" charset="0"/>
              <a:buChar char="•"/>
            </a:pPr>
            <a:r>
              <a:rPr lang="zh-CN" altLang="en-US" dirty="0" smtClean="0"/>
              <a:t>模块的端口如果声明为</a:t>
            </a:r>
            <a:r>
              <a:rPr lang="en-US" altLang="zh-CN" dirty="0" smtClean="0"/>
              <a:t>input</a:t>
            </a:r>
            <a:r>
              <a:rPr lang="zh-CN" altLang="en-US" dirty="0" smtClean="0"/>
              <a:t>、</a:t>
            </a:r>
            <a:r>
              <a:rPr lang="en-US" altLang="zh-CN" dirty="0" smtClean="0"/>
              <a:t>output</a:t>
            </a:r>
            <a:r>
              <a:rPr lang="zh-CN" altLang="en-US" dirty="0" smtClean="0"/>
              <a:t>或者</a:t>
            </a:r>
            <a:r>
              <a:rPr lang="en-US" altLang="zh-CN" dirty="0" err="1" smtClean="0"/>
              <a:t>inout</a:t>
            </a:r>
            <a:r>
              <a:rPr lang="zh-CN" altLang="en-US" dirty="0" smtClean="0"/>
              <a:t>，那么在例化时可以不连接。</a:t>
            </a:r>
            <a:endParaRPr lang="en-US" altLang="zh-CN" dirty="0" smtClean="0"/>
          </a:p>
          <a:p>
            <a:pPr marL="344487" indent="-342900">
              <a:buFont typeface="Arial" panose="020B0604020202020204" pitchFamily="34" charset="0"/>
              <a:buChar char="•"/>
            </a:pPr>
            <a:r>
              <a:rPr lang="zh-CN" altLang="en-US" dirty="0"/>
              <a:t>模</a:t>
            </a:r>
            <a:r>
              <a:rPr lang="zh-CN" altLang="en-US" dirty="0" smtClean="0"/>
              <a:t>块的端口如果声明为</a:t>
            </a:r>
            <a:r>
              <a:rPr lang="en-US" altLang="zh-CN" dirty="0" smtClean="0"/>
              <a:t>interface</a:t>
            </a:r>
            <a:r>
              <a:rPr lang="zh-CN" altLang="en-US" dirty="0" smtClean="0"/>
              <a:t>，那么在例化时则必须连接到一个接口实例，或者另外一个接口端口。</a:t>
            </a:r>
            <a:endParaRPr lang="en-US" altLang="zh-CN" dirty="0" smtClean="0"/>
          </a:p>
          <a:p>
            <a:pPr marL="344487" indent="-342900">
              <a:buFont typeface="Arial" panose="020B0604020202020204" pitchFamily="34" charset="0"/>
              <a:buChar char="•"/>
            </a:pPr>
            <a:r>
              <a:rPr lang="zh-CN" altLang="en-US" dirty="0"/>
              <a:t>如</a:t>
            </a:r>
            <a:r>
              <a:rPr lang="zh-CN" altLang="en-US" dirty="0" smtClean="0"/>
              <a:t>果一个模块拥有一个接口类型端口，那么要索引该接口中的信号，需要通过以下方式进行：</a:t>
            </a:r>
            <a:endParaRPr lang="en-US" altLang="zh-CN" dirty="0" smtClean="0"/>
          </a:p>
          <a:p>
            <a:pPr marL="375512" lvl="3" indent="0">
              <a:buNone/>
            </a:pPr>
            <a:r>
              <a:rPr lang="en-US" sz="1800" b="1" dirty="0">
                <a:latin typeface="Courier New" panose="02070309020205020404" pitchFamily="49" charset="0"/>
                <a:cs typeface="Courier New" panose="02070309020205020404" pitchFamily="49" charset="0"/>
              </a:rPr>
              <a:t>&lt;</a:t>
            </a:r>
            <a:r>
              <a:rPr lang="en-US" sz="1800" b="1" dirty="0" err="1">
                <a:latin typeface="Courier New" panose="02070309020205020404" pitchFamily="49" charset="0"/>
                <a:cs typeface="Courier New" panose="02070309020205020404" pitchFamily="49" charset="0"/>
              </a:rPr>
              <a:t>port_name</a:t>
            </a:r>
            <a:r>
              <a:rPr lang="en-US" sz="1800" b="1" dirty="0">
                <a:latin typeface="Courier New" panose="02070309020205020404" pitchFamily="49" charset="0"/>
                <a:cs typeface="Courier New" panose="02070309020205020404" pitchFamily="49" charset="0"/>
              </a:rPr>
              <a:t>&gt;.&lt;</a:t>
            </a:r>
            <a:r>
              <a:rPr lang="en-US" sz="1800" b="1" dirty="0" err="1">
                <a:latin typeface="Courier New" panose="02070309020205020404" pitchFamily="49" charset="0"/>
                <a:cs typeface="Courier New" panose="02070309020205020404" pitchFamily="49" charset="0"/>
              </a:rPr>
              <a:t>internal_interface_signal_name</a:t>
            </a:r>
            <a:r>
              <a:rPr lang="en-US" sz="1800" b="1" dirty="0" smtClean="0">
                <a:latin typeface="Courier New" panose="02070309020205020404" pitchFamily="49" charset="0"/>
                <a:cs typeface="Courier New" panose="02070309020205020404" pitchFamily="49" charset="0"/>
              </a:rPr>
              <a:t>&gt;</a:t>
            </a:r>
          </a:p>
          <a:p>
            <a:pPr marL="375512" lvl="3" indent="0">
              <a:lnSpc>
                <a:spcPct val="110000"/>
              </a:lnSpc>
              <a:buNone/>
            </a:pPr>
            <a:r>
              <a:rPr lang="en-US" sz="1800" b="1" dirty="0">
                <a:latin typeface="Courier New" panose="02070309020205020404" pitchFamily="49" charset="0"/>
                <a:cs typeface="Courier New" panose="02070309020205020404" pitchFamily="49" charset="0"/>
              </a:rPr>
              <a:t>always @(</a:t>
            </a:r>
            <a:r>
              <a:rPr lang="en-US" sz="1800" b="1" dirty="0" err="1">
                <a:latin typeface="Courier New" panose="02070309020205020404" pitchFamily="49" charset="0"/>
                <a:cs typeface="Courier New" panose="02070309020205020404" pitchFamily="49" charset="0"/>
              </a:rPr>
              <a:t>posedge</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bus.clock</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negedge</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bus.resetN</a:t>
            </a:r>
            <a:r>
              <a:rPr lang="en-US" sz="1800" b="1" dirty="0">
                <a:latin typeface="Courier New" panose="02070309020205020404" pitchFamily="49" charset="0"/>
                <a:cs typeface="Courier New" panose="02070309020205020404" pitchFamily="49" charset="0"/>
              </a:rPr>
              <a:t>)</a:t>
            </a:r>
          </a:p>
          <a:p>
            <a:pPr marL="375512" lvl="3" indent="0">
              <a:lnSpc>
                <a:spcPct val="110000"/>
              </a:lnSpc>
              <a:buNone/>
            </a:pP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endParaRPr lang="en-US"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30</a:t>
            </a:fld>
            <a:endParaRPr lang="en-US" dirty="0"/>
          </a:p>
        </p:txBody>
      </p:sp>
    </p:spTree>
    <p:extLst>
      <p:ext uri="{BB962C8B-B14F-4D97-AF65-F5344CB8AC3E}">
        <p14:creationId xmlns:p14="http://schemas.microsoft.com/office/powerpoint/2010/main" xmlns="" val="3693235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zh-CN" altLang="en-US" sz="2400" dirty="0">
                <a:solidFill>
                  <a:schemeClr val="bg1">
                    <a:lumMod val="65000"/>
                  </a:schemeClr>
                </a:solidFill>
              </a:rPr>
              <a:t>接</a:t>
            </a:r>
            <a:r>
              <a:rPr lang="zh-CN" altLang="en-US" sz="2400" dirty="0" smtClean="0">
                <a:solidFill>
                  <a:schemeClr val="bg1">
                    <a:lumMod val="65000"/>
                  </a:schemeClr>
                </a:solidFill>
              </a:rPr>
              <a:t>口的例化</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1587" indent="0">
              <a:buNone/>
            </a:pPr>
            <a:r>
              <a:rPr lang="en-US" sz="1800" b="1" dirty="0" smtClean="0">
                <a:latin typeface="Courier New" panose="02070309020205020404" pitchFamily="49" charset="0"/>
                <a:cs typeface="Courier New" panose="02070309020205020404" pitchFamily="49" charset="0"/>
              </a:rPr>
              <a:t> </a:t>
            </a:r>
            <a:endParaRPr lang="en-US" sz="1800" b="1"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pPr/>
              <a:t>31</a:t>
            </a:fld>
            <a:endParaRPr lang="en-US" dirty="0"/>
          </a:p>
        </p:txBody>
      </p:sp>
      <p:pic>
        <p:nvPicPr>
          <p:cNvPr id="4" name="Picture 3"/>
          <p:cNvPicPr>
            <a:picLocks noChangeAspect="1"/>
          </p:cNvPicPr>
          <p:nvPr/>
        </p:nvPicPr>
        <p:blipFill>
          <a:blip r:embed="rId2" cstate="print"/>
          <a:stretch>
            <a:fillRect/>
          </a:stretch>
        </p:blipFill>
        <p:spPr>
          <a:xfrm>
            <a:off x="2411760" y="764704"/>
            <a:ext cx="4460910" cy="5373216"/>
          </a:xfrm>
          <a:prstGeom prst="rect">
            <a:avLst/>
          </a:prstGeom>
        </p:spPr>
      </p:pic>
    </p:spTree>
    <p:extLst>
      <p:ext uri="{BB962C8B-B14F-4D97-AF65-F5344CB8AC3E}">
        <p14:creationId xmlns:p14="http://schemas.microsoft.com/office/powerpoint/2010/main" xmlns="" val="39218320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en-US" altLang="zh-CN" sz="2400" dirty="0" err="1" smtClean="0">
                <a:solidFill>
                  <a:schemeClr val="bg1">
                    <a:lumMod val="65000"/>
                  </a:schemeClr>
                </a:solidFill>
              </a:rPr>
              <a:t>modport</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344487" indent="-342900">
              <a:buFont typeface="Arial" panose="020B0604020202020204" pitchFamily="34" charset="0"/>
              <a:buChar char="•"/>
            </a:pPr>
            <a:r>
              <a:rPr lang="zh-CN" altLang="en-US" dirty="0"/>
              <a:t>接</a:t>
            </a:r>
            <a:r>
              <a:rPr lang="zh-CN" altLang="en-US" dirty="0" smtClean="0"/>
              <a:t>口中的变量或者线网信号，对于连接到该接口的不同模块则可能具备这不同的连接</a:t>
            </a:r>
            <a:r>
              <a:rPr lang="zh-CN" altLang="en-US" dirty="0"/>
              <a:t>方</a:t>
            </a:r>
            <a:r>
              <a:rPr lang="zh-CN" altLang="en-US" dirty="0" smtClean="0"/>
              <a:t>向。</a:t>
            </a:r>
            <a:endParaRPr lang="en-US" altLang="zh-CN" dirty="0" smtClean="0"/>
          </a:p>
          <a:p>
            <a:pPr marL="344487" indent="-342900">
              <a:buFont typeface="Arial" panose="020B0604020202020204" pitchFamily="34" charset="0"/>
              <a:buChar char="•"/>
            </a:pPr>
            <a:r>
              <a:rPr lang="zh-CN" altLang="en-US" dirty="0"/>
              <a:t>接</a:t>
            </a:r>
            <a:r>
              <a:rPr lang="zh-CN" altLang="en-US" dirty="0" smtClean="0"/>
              <a:t>口引入了</a:t>
            </a:r>
            <a:r>
              <a:rPr lang="en-US" altLang="zh-CN" dirty="0" err="1" smtClean="0"/>
              <a:t>modport</a:t>
            </a:r>
            <a:r>
              <a:rPr lang="zh-CN" altLang="en-US" dirty="0" smtClean="0"/>
              <a:t>来作为</a:t>
            </a:r>
            <a:r>
              <a:rPr lang="en-US" altLang="zh-CN" dirty="0" smtClean="0"/>
              <a:t>module port</a:t>
            </a:r>
            <a:r>
              <a:rPr lang="zh-CN" altLang="en-US" dirty="0" smtClean="0"/>
              <a:t>的缩写，表示不同的模块看到同一组信号时的视角（连接方向）。</a:t>
            </a:r>
            <a:endParaRPr lang="en-US" altLang="zh-CN" dirty="0" smtClean="0"/>
          </a:p>
          <a:p>
            <a:pPr marL="344487" indent="-342900">
              <a:buFont typeface="Arial" panose="020B0604020202020204" pitchFamily="34" charset="0"/>
              <a:buChar char="•"/>
            </a:pPr>
            <a:r>
              <a:rPr lang="zh-CN" altLang="en-US" dirty="0" smtClean="0"/>
              <a:t>在接口中声明</a:t>
            </a:r>
            <a:r>
              <a:rPr lang="en-US" altLang="zh-CN" dirty="0" err="1" smtClean="0"/>
              <a:t>modport</a:t>
            </a:r>
            <a:r>
              <a:rPr lang="zh-CN" altLang="en-US" dirty="0" smtClean="0"/>
              <a:t>，需要指明</a:t>
            </a:r>
            <a:r>
              <a:rPr lang="en-US" altLang="zh-CN" dirty="0" err="1" smtClean="0"/>
              <a:t>modport</a:t>
            </a:r>
            <a:r>
              <a:rPr lang="zh-CN" altLang="en-US" dirty="0" smtClean="0"/>
              <a:t>中各个信号的方向。</a:t>
            </a:r>
            <a:endParaRPr lang="en-US" altLang="zh-CN" dirty="0" smtClean="0"/>
          </a:p>
          <a:p>
            <a:pPr marL="344487">
              <a:buFont typeface="Arial" panose="020B0604020202020204" pitchFamily="34" charset="0"/>
              <a:buChar char="•"/>
            </a:pPr>
            <a:r>
              <a:rPr lang="zh-CN" altLang="en-US" dirty="0" smtClean="0"/>
              <a:t>定义</a:t>
            </a:r>
            <a:r>
              <a:rPr lang="en-US" altLang="zh-CN" dirty="0" err="1" smtClean="0"/>
              <a:t>ModPort</a:t>
            </a:r>
            <a:r>
              <a:rPr lang="zh-CN" altLang="en-US" dirty="0" smtClean="0"/>
              <a:t>时，主要以角色</a:t>
            </a:r>
            <a:r>
              <a:rPr lang="en-US" altLang="zh-CN" dirty="0" smtClean="0"/>
              <a:t>/</a:t>
            </a:r>
            <a:r>
              <a:rPr lang="zh-CN" altLang="en-US" dirty="0" smtClean="0"/>
              <a:t>粒度来区分</a:t>
            </a:r>
            <a:endParaRPr lang="en-US" altLang="zh-CN" dirty="0" smtClean="0"/>
          </a:p>
          <a:p>
            <a:pPr marL="567212" lvl="1" indent="-342900">
              <a:buFont typeface="Arial" panose="020B0604020202020204" pitchFamily="34" charset="0"/>
              <a:buChar char="•"/>
            </a:pPr>
            <a:r>
              <a:rPr lang="zh-CN" altLang="en-US" dirty="0" smtClean="0"/>
              <a:t>是主还是从，是设计还是验证用途</a:t>
            </a:r>
            <a:endParaRPr lang="en-US" altLang="zh-CN" dirty="0" smtClean="0"/>
          </a:p>
          <a:p>
            <a:pPr marL="567212" lvl="1" indent="-342900">
              <a:buFont typeface="Arial" panose="020B0604020202020204" pitchFamily="34" charset="0"/>
              <a:buChar char="•"/>
            </a:pPr>
            <a:r>
              <a:rPr lang="zh-CN" altLang="en-US" dirty="0" smtClean="0"/>
              <a:t>细节怎样</a:t>
            </a:r>
            <a:endParaRPr lang="en-US" altLang="zh-CN" dirty="0" smtClean="0"/>
          </a:p>
          <a:p>
            <a:pPr marL="344487" indent="-3429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32</a:t>
            </a:fld>
            <a:endParaRPr lang="en-US" dirty="0"/>
          </a:p>
        </p:txBody>
      </p:sp>
    </p:spTree>
    <p:extLst>
      <p:ext uri="{BB962C8B-B14F-4D97-AF65-F5344CB8AC3E}">
        <p14:creationId xmlns:p14="http://schemas.microsoft.com/office/powerpoint/2010/main" xmlns="" val="10056582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en-US" altLang="zh-CN" sz="2400" dirty="0" err="1" smtClean="0">
                <a:solidFill>
                  <a:schemeClr val="bg1">
                    <a:lumMod val="65000"/>
                  </a:schemeClr>
                </a:solidFill>
              </a:rPr>
              <a:t>modport</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344487" indent="-342900" algn="just">
              <a:buFont typeface="Arial" panose="020B0604020202020204" pitchFamily="34" charset="0"/>
              <a:buChar char="•"/>
            </a:pPr>
            <a:r>
              <a:rPr lang="zh-CN" altLang="en-US" dirty="0"/>
              <a:t>接</a:t>
            </a:r>
            <a:r>
              <a:rPr lang="zh-CN" altLang="en-US" dirty="0" smtClean="0"/>
              <a:t>口中的变量或者线网信号，对于连接到该接口的不同模块则可能具备</a:t>
            </a:r>
            <a:r>
              <a:rPr lang="zh-CN" altLang="en-US" dirty="0"/>
              <a:t>着</a:t>
            </a:r>
            <a:r>
              <a:rPr lang="zh-CN" altLang="en-US" dirty="0" smtClean="0"/>
              <a:t>不同的连接</a:t>
            </a:r>
            <a:r>
              <a:rPr lang="zh-CN" altLang="en-US" dirty="0"/>
              <a:t>方</a:t>
            </a:r>
            <a:r>
              <a:rPr lang="zh-CN" altLang="en-US" dirty="0" smtClean="0"/>
              <a:t>向。</a:t>
            </a:r>
            <a:endParaRPr lang="en-US" altLang="zh-CN" dirty="0" smtClean="0"/>
          </a:p>
          <a:p>
            <a:pPr marL="344487" indent="-342900" algn="just">
              <a:buFont typeface="Arial" panose="020B0604020202020204" pitchFamily="34" charset="0"/>
              <a:buChar char="•"/>
            </a:pPr>
            <a:r>
              <a:rPr lang="zh-CN" altLang="en-US" dirty="0"/>
              <a:t>接</a:t>
            </a:r>
            <a:r>
              <a:rPr lang="zh-CN" altLang="en-US" dirty="0" smtClean="0"/>
              <a:t>口引入了</a:t>
            </a:r>
            <a:r>
              <a:rPr lang="en-US" altLang="zh-CN" dirty="0" err="1" smtClean="0"/>
              <a:t>modport</a:t>
            </a:r>
            <a:r>
              <a:rPr lang="zh-CN" altLang="en-US" dirty="0" smtClean="0"/>
              <a:t>来作为</a:t>
            </a:r>
            <a:r>
              <a:rPr lang="en-US" altLang="zh-CN" dirty="0" smtClean="0"/>
              <a:t>module port</a:t>
            </a:r>
            <a:r>
              <a:rPr lang="zh-CN" altLang="en-US" dirty="0" smtClean="0"/>
              <a:t>的缩写，表示不同的模块看到同一组信号时的视角（连接方向）。</a:t>
            </a:r>
            <a:endParaRPr lang="en-US" altLang="zh-CN" dirty="0" smtClean="0"/>
          </a:p>
          <a:p>
            <a:pPr marL="344487" indent="-342900" algn="just">
              <a:buFont typeface="Arial" panose="020B0604020202020204" pitchFamily="34" charset="0"/>
              <a:buChar char="•"/>
            </a:pPr>
            <a:r>
              <a:rPr lang="zh-CN" altLang="en-US" dirty="0" smtClean="0"/>
              <a:t>在接口中声明</a:t>
            </a:r>
            <a:r>
              <a:rPr lang="en-US" altLang="zh-CN" dirty="0" err="1" smtClean="0"/>
              <a:t>modport</a:t>
            </a:r>
            <a:r>
              <a:rPr lang="zh-CN" altLang="en-US" dirty="0" smtClean="0"/>
              <a:t>，需要指明</a:t>
            </a:r>
            <a:r>
              <a:rPr lang="en-US" altLang="zh-CN" dirty="0" err="1" smtClean="0"/>
              <a:t>modport</a:t>
            </a:r>
            <a:r>
              <a:rPr lang="zh-CN" altLang="en-US" dirty="0" smtClean="0"/>
              <a:t>中各个信号的方向。</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33</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7864" y="3140968"/>
            <a:ext cx="4648849" cy="3267531"/>
          </a:xfrm>
          <a:prstGeom prst="rect">
            <a:avLst/>
          </a:prstGeom>
        </p:spPr>
      </p:pic>
    </p:spTree>
    <p:extLst>
      <p:ext uri="{BB962C8B-B14F-4D97-AF65-F5344CB8AC3E}">
        <p14:creationId xmlns:p14="http://schemas.microsoft.com/office/powerpoint/2010/main" xmlns="" val="9054998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接口</a:t>
            </a:r>
            <a:r>
              <a:rPr lang="en-US" altLang="zh-CN" dirty="0"/>
              <a:t/>
            </a:r>
            <a:br>
              <a:rPr lang="en-US" altLang="zh-CN" dirty="0"/>
            </a:br>
            <a:r>
              <a:rPr lang="en-US" altLang="zh-CN" sz="2400" dirty="0" err="1" smtClean="0">
                <a:solidFill>
                  <a:schemeClr val="bg1">
                    <a:lumMod val="65000"/>
                  </a:schemeClr>
                </a:solidFill>
              </a:rPr>
              <a:t>modport</a:t>
            </a:r>
            <a:endParaRPr lang="en-US" sz="2400" dirty="0">
              <a:solidFill>
                <a:schemeClr val="bg1">
                  <a:lumMod val="65000"/>
                </a:schemeClr>
              </a:solidFill>
            </a:endParaRPr>
          </a:p>
        </p:txBody>
      </p:sp>
      <p:sp>
        <p:nvSpPr>
          <p:cNvPr id="6" name="Text Placeholder 5"/>
          <p:cNvSpPr>
            <a:spLocks noGrp="1"/>
          </p:cNvSpPr>
          <p:nvPr>
            <p:ph idx="1"/>
          </p:nvPr>
        </p:nvSpPr>
        <p:spPr/>
        <p:txBody>
          <a:bodyPr>
            <a:normAutofit/>
          </a:bodyPr>
          <a:lstStyle/>
          <a:p>
            <a:pPr marL="344487" indent="-342900">
              <a:buFont typeface="Arial" panose="020B0604020202020204" pitchFamily="34" charset="0"/>
              <a:buChar char="•"/>
            </a:pPr>
            <a:r>
              <a:rPr lang="zh-CN" altLang="en-US" dirty="0" smtClean="0"/>
              <a:t>当一个模块在例化时，可以选择连接到</a:t>
            </a:r>
            <a:r>
              <a:rPr lang="en-US" altLang="zh-CN" dirty="0" smtClean="0"/>
              <a:t>interface</a:t>
            </a:r>
            <a:r>
              <a:rPr lang="zh-CN" altLang="en-US" dirty="0" smtClean="0"/>
              <a:t>端口中具体的某一个</a:t>
            </a:r>
            <a:r>
              <a:rPr lang="en-US" altLang="zh-CN" dirty="0" err="1" smtClean="0"/>
              <a:t>modport</a:t>
            </a:r>
            <a:r>
              <a:rPr lang="zh-CN" altLang="en-US" dirty="0" smtClean="0"/>
              <a:t>。</a:t>
            </a:r>
            <a:endParaRPr lang="en-US" altLang="zh-CN" dirty="0" smtClean="0"/>
          </a:p>
          <a:p>
            <a:pPr marL="344487" indent="-342900">
              <a:buFont typeface="Arial" panose="020B0604020202020204" pitchFamily="34" charset="0"/>
              <a:buChar char="•"/>
            </a:pPr>
            <a:r>
              <a:rPr lang="zh-CN" altLang="en-US" dirty="0"/>
              <a:t>这</a:t>
            </a:r>
            <a:r>
              <a:rPr lang="zh-CN" altLang="en-US" dirty="0" smtClean="0"/>
              <a:t>种方式可以降低方向连接错误的可能，进而避免信号多驱动的情况。</a:t>
            </a:r>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pPr/>
              <a:t>34</a:t>
            </a:fld>
            <a:endParaRPr lang="en-US" dirty="0"/>
          </a:p>
        </p:txBody>
      </p:sp>
      <p:pic>
        <p:nvPicPr>
          <p:cNvPr id="5" name="Picture 4"/>
          <p:cNvPicPr>
            <a:picLocks noChangeAspect="1"/>
          </p:cNvPicPr>
          <p:nvPr/>
        </p:nvPicPr>
        <p:blipFill>
          <a:blip r:embed="rId2" cstate="print"/>
          <a:stretch>
            <a:fillRect/>
          </a:stretch>
        </p:blipFill>
        <p:spPr>
          <a:xfrm>
            <a:off x="2123728" y="2636912"/>
            <a:ext cx="5400600" cy="3685212"/>
          </a:xfrm>
          <a:prstGeom prst="rect">
            <a:avLst/>
          </a:prstGeom>
        </p:spPr>
      </p:pic>
    </p:spTree>
    <p:extLst>
      <p:ext uri="{BB962C8B-B14F-4D97-AF65-F5344CB8AC3E}">
        <p14:creationId xmlns:p14="http://schemas.microsoft.com/office/powerpoint/2010/main" xmlns="" val="42664868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在接口中使用任务和函数</a:t>
            </a:r>
            <a:endParaRPr lang="zh-CN" altLang="en-US" dirty="0"/>
          </a:p>
        </p:txBody>
      </p:sp>
      <p:sp>
        <p:nvSpPr>
          <p:cNvPr id="4" name="内容占位符 3"/>
          <p:cNvSpPr>
            <a:spLocks noGrp="1"/>
          </p:cNvSpPr>
          <p:nvPr>
            <p:ph idx="1"/>
          </p:nvPr>
        </p:nvSpPr>
        <p:spPr/>
        <p:txBody>
          <a:bodyPr/>
          <a:lstStyle/>
          <a:p>
            <a:r>
              <a:rPr lang="en-US" altLang="zh-CN" dirty="0" smtClean="0"/>
              <a:t>SystemVerilog</a:t>
            </a:r>
            <a:r>
              <a:rPr lang="zh-CN" altLang="en-US" dirty="0" smtClean="0"/>
              <a:t>可以在接口中声明任务和函数</a:t>
            </a:r>
          </a:p>
          <a:p>
            <a:r>
              <a:rPr lang="zh-CN" altLang="en-US" dirty="0" smtClean="0"/>
              <a:t>模块间的通信细节可以在接口中描述，与模块间通信相关的代码就不需要在每个模块重复编写。</a:t>
            </a:r>
          </a:p>
          <a:p>
            <a:r>
              <a:rPr lang="zh-CN" altLang="en-US" dirty="0" smtClean="0"/>
              <a:t>语法与模块中定义任务和函数相同。</a:t>
            </a:r>
          </a:p>
          <a:p>
            <a:r>
              <a:rPr lang="zh-CN" altLang="en-US" dirty="0" smtClean="0"/>
              <a:t>接口方法可以对接口中的任意信号进行操作</a:t>
            </a:r>
          </a:p>
          <a:p>
            <a:r>
              <a:rPr lang="zh-CN" altLang="en-US" dirty="0" smtClean="0"/>
              <a:t>可以通过输入参数从接口外部读入数值，也可将返回值从接口方法写回。</a:t>
            </a:r>
            <a:endParaRPr lang="en-US" altLang="zh-CN" dirty="0" smtClean="0"/>
          </a:p>
          <a:p>
            <a:endParaRPr lang="zh-CN" altLang="en-US" dirty="0" smtClean="0"/>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接口方法的导入</a:t>
            </a:r>
            <a:endParaRPr lang="zh-CN" altLang="en-US" dirty="0"/>
          </a:p>
        </p:txBody>
      </p:sp>
      <p:sp>
        <p:nvSpPr>
          <p:cNvPr id="3" name="内容占位符 2"/>
          <p:cNvSpPr>
            <a:spLocks noGrp="1"/>
          </p:cNvSpPr>
          <p:nvPr>
            <p:ph idx="1"/>
          </p:nvPr>
        </p:nvSpPr>
        <p:spPr/>
        <p:txBody>
          <a:bodyPr/>
          <a:lstStyle/>
          <a:p>
            <a:r>
              <a:rPr lang="en-US" altLang="zh-CN" dirty="0" err="1" smtClean="0"/>
              <a:t>modport</a:t>
            </a:r>
            <a:r>
              <a:rPr lang="zh-CN" altLang="en-US" dirty="0" smtClean="0"/>
              <a:t>可以导入接口方法</a:t>
            </a:r>
          </a:p>
          <a:p>
            <a:r>
              <a:rPr lang="zh-CN" altLang="en-US" dirty="0" smtClean="0"/>
              <a:t>接口方法导入用关键字</a:t>
            </a:r>
            <a:r>
              <a:rPr lang="en-US" altLang="zh-CN" dirty="0" smtClean="0"/>
              <a:t>import</a:t>
            </a:r>
            <a:r>
              <a:rPr lang="zh-CN" altLang="en-US" dirty="0" smtClean="0"/>
              <a:t>，</a:t>
            </a:r>
            <a:r>
              <a:rPr lang="en-US" altLang="zh-CN" dirty="0" smtClean="0"/>
              <a:t>import</a:t>
            </a:r>
            <a:r>
              <a:rPr lang="zh-CN" altLang="en-US" dirty="0" smtClean="0"/>
              <a:t>定义是在接口中指定为</a:t>
            </a:r>
            <a:r>
              <a:rPr lang="en-US" altLang="zh-CN" dirty="0" err="1" smtClean="0"/>
              <a:t>modport</a:t>
            </a:r>
            <a:r>
              <a:rPr lang="zh-CN" altLang="en-US" dirty="0" smtClean="0"/>
              <a:t>定义的一部分，在</a:t>
            </a:r>
            <a:r>
              <a:rPr lang="en-US" altLang="zh-CN" dirty="0" err="1" smtClean="0"/>
              <a:t>modport</a:t>
            </a:r>
            <a:r>
              <a:rPr lang="zh-CN" altLang="en-US" dirty="0" smtClean="0"/>
              <a:t>中的</a:t>
            </a:r>
            <a:r>
              <a:rPr lang="en-US" altLang="zh-CN" dirty="0" smtClean="0"/>
              <a:t>import</a:t>
            </a:r>
            <a:r>
              <a:rPr lang="zh-CN" altLang="en-US" dirty="0" smtClean="0"/>
              <a:t>声明表示要导入任务或函数。导入声明有以下两种方式：</a:t>
            </a:r>
          </a:p>
          <a:p>
            <a:r>
              <a:rPr lang="zh-CN" altLang="en-US" dirty="0" smtClean="0"/>
              <a:t>（</a:t>
            </a:r>
            <a:r>
              <a:rPr lang="en-US" altLang="zh-CN" dirty="0" smtClean="0"/>
              <a:t>1</a:t>
            </a:r>
            <a:r>
              <a:rPr lang="zh-CN" altLang="en-US" dirty="0" smtClean="0"/>
              <a:t>）使用任务和函数名称导入</a:t>
            </a:r>
          </a:p>
          <a:p>
            <a:r>
              <a:rPr lang="zh-CN" altLang="en-US" dirty="0" smtClean="0"/>
              <a:t>（</a:t>
            </a:r>
            <a:r>
              <a:rPr lang="en-US" altLang="zh-CN" dirty="0" smtClean="0"/>
              <a:t>2</a:t>
            </a:r>
            <a:r>
              <a:rPr lang="zh-CN" altLang="en-US" dirty="0" smtClean="0"/>
              <a:t>）使用任务和函数的完整原型导入</a:t>
            </a:r>
            <a:endParaRPr lang="zh-CN" altLang="en-US" dirty="0"/>
          </a:p>
        </p:txBody>
      </p:sp>
      <p:sp>
        <p:nvSpPr>
          <p:cNvPr id="4" name="Text Box 3"/>
          <p:cNvSpPr txBox="1">
            <a:spLocks noChangeArrowheads="1"/>
          </p:cNvSpPr>
          <p:nvPr/>
        </p:nvSpPr>
        <p:spPr bwMode="auto">
          <a:xfrm>
            <a:off x="323528" y="3501008"/>
            <a:ext cx="8458200" cy="2677656"/>
          </a:xfrm>
          <a:prstGeom prst="rect">
            <a:avLst/>
          </a:prstGeom>
          <a:ln/>
          <a:extLst/>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smtClean="0"/>
              <a:t> </a:t>
            </a:r>
            <a:r>
              <a:rPr lang="en-US" altLang="zh-CN" sz="2400" dirty="0" err="1"/>
              <a:t>modport</a:t>
            </a:r>
            <a:r>
              <a:rPr lang="en-US" altLang="zh-CN" sz="2400" dirty="0"/>
              <a:t> ( import  &lt;</a:t>
            </a:r>
            <a:r>
              <a:rPr lang="zh-CN" altLang="en-US" sz="2400" dirty="0"/>
              <a:t>任务或函数的名称</a:t>
            </a:r>
            <a:r>
              <a:rPr lang="en-US" altLang="zh-CN" sz="2400" dirty="0"/>
              <a:t>&gt;);</a:t>
            </a:r>
          </a:p>
          <a:p>
            <a:r>
              <a:rPr lang="en-US" altLang="zh-CN" sz="2400" dirty="0" smtClean="0"/>
              <a:t> </a:t>
            </a:r>
            <a:r>
              <a:rPr lang="en-US" altLang="zh-CN" sz="2400" dirty="0" err="1" smtClean="0"/>
              <a:t>modport</a:t>
            </a:r>
            <a:r>
              <a:rPr lang="en-US" altLang="zh-CN" sz="2400" dirty="0" smtClean="0"/>
              <a:t> ( import  task &lt;</a:t>
            </a:r>
            <a:r>
              <a:rPr lang="zh-CN" altLang="en-US" sz="2400" dirty="0" smtClean="0"/>
              <a:t>任务名称</a:t>
            </a:r>
            <a:r>
              <a:rPr lang="en-US" altLang="zh-CN" sz="2400" dirty="0" smtClean="0"/>
              <a:t>&gt; (&lt;</a:t>
            </a:r>
            <a:r>
              <a:rPr lang="zh-CN" altLang="en-US" sz="2400" dirty="0" smtClean="0"/>
              <a:t>任务形参</a:t>
            </a:r>
            <a:r>
              <a:rPr lang="en-US" altLang="zh-CN" sz="2400" dirty="0" smtClean="0"/>
              <a:t>&gt;));   </a:t>
            </a:r>
            <a:r>
              <a:rPr lang="zh-CN" altLang="en-US" sz="2400" dirty="0" smtClean="0"/>
              <a:t>或</a:t>
            </a:r>
          </a:p>
          <a:p>
            <a:r>
              <a:rPr lang="zh-CN" altLang="en-US" sz="2400" dirty="0" smtClean="0"/>
              <a:t> </a:t>
            </a:r>
            <a:r>
              <a:rPr lang="en-US" altLang="zh-CN" sz="2400" dirty="0" err="1" smtClean="0"/>
              <a:t>modport</a:t>
            </a:r>
            <a:r>
              <a:rPr lang="en-US" altLang="zh-CN" sz="2400" dirty="0" smtClean="0"/>
              <a:t> ( import function &lt;</a:t>
            </a:r>
            <a:r>
              <a:rPr lang="zh-CN" altLang="en-US" sz="2400" dirty="0" smtClean="0"/>
              <a:t>函数名称</a:t>
            </a:r>
            <a:r>
              <a:rPr lang="en-US" altLang="zh-CN" sz="2400" dirty="0" smtClean="0"/>
              <a:t>&gt; (&lt;</a:t>
            </a:r>
            <a:r>
              <a:rPr lang="zh-CN" altLang="en-US" sz="2400" dirty="0" smtClean="0"/>
              <a:t>函数形参</a:t>
            </a:r>
            <a:r>
              <a:rPr lang="en-US" altLang="zh-CN" sz="2400" dirty="0" smtClean="0"/>
              <a:t>&gt;));</a:t>
            </a:r>
          </a:p>
          <a:p>
            <a:r>
              <a:rPr lang="en-US" altLang="zh-CN" sz="2400" dirty="0" smtClean="0"/>
              <a:t> </a:t>
            </a:r>
            <a:r>
              <a:rPr lang="en-US" altLang="zh-CN" sz="2400" dirty="0" err="1" smtClean="0"/>
              <a:t>modport</a:t>
            </a:r>
            <a:r>
              <a:rPr lang="en-US" altLang="zh-CN" sz="2400" dirty="0" smtClean="0"/>
              <a:t> a (import task read (input   [63 : 0] data,</a:t>
            </a:r>
          </a:p>
          <a:p>
            <a:r>
              <a:rPr lang="en-US" altLang="zh-CN" sz="2400" dirty="0" smtClean="0"/>
              <a:t>                                                output [31 :0] </a:t>
            </a:r>
            <a:r>
              <a:rPr lang="en-US" altLang="zh-CN" sz="2400" dirty="0" err="1" smtClean="0"/>
              <a:t>addr</a:t>
            </a:r>
            <a:r>
              <a:rPr lang="en-US" altLang="zh-CN" sz="2400" dirty="0" smtClean="0"/>
              <a:t>),</a:t>
            </a:r>
          </a:p>
          <a:p>
            <a:r>
              <a:rPr lang="en-US" altLang="zh-CN" sz="2400" dirty="0" smtClean="0"/>
              <a:t>                    import function </a:t>
            </a:r>
            <a:r>
              <a:rPr lang="en-US" altLang="zh-CN" sz="2400" dirty="0" err="1" smtClean="0"/>
              <a:t>parity_gen</a:t>
            </a:r>
            <a:r>
              <a:rPr lang="en-US" altLang="zh-CN" sz="2400" dirty="0" smtClean="0"/>
              <a:t> (input [63 : 0] data,</a:t>
            </a:r>
          </a:p>
          <a:p>
            <a:r>
              <a:rPr lang="en-US" altLang="zh-CN" sz="2400" dirty="0" smtClean="0"/>
              <a:t>                                                                input clock, </a:t>
            </a:r>
            <a:r>
              <a:rPr lang="en-US" altLang="zh-CN" sz="2400" dirty="0" err="1" smtClean="0"/>
              <a:t>resetn</a:t>
            </a:r>
            <a:r>
              <a:rPr lang="en-US" altLang="zh-CN" sz="2400" dirty="0" smtClean="0"/>
              <a:t>));</a:t>
            </a:r>
            <a:endParaRPr lang="en-US" altLang="zh-CN"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接口方法的导入</a:t>
            </a:r>
            <a:endParaRPr lang="zh-CN" altLang="en-US" dirty="0"/>
          </a:p>
        </p:txBody>
      </p:sp>
      <p:sp>
        <p:nvSpPr>
          <p:cNvPr id="3" name="内容占位符 2"/>
          <p:cNvSpPr>
            <a:spLocks noGrp="1"/>
          </p:cNvSpPr>
          <p:nvPr>
            <p:ph idx="1"/>
          </p:nvPr>
        </p:nvSpPr>
        <p:spPr/>
        <p:txBody>
          <a:bodyPr/>
          <a:lstStyle/>
          <a:p>
            <a:r>
              <a:rPr lang="zh-CN" altLang="en-US" dirty="0" smtClean="0"/>
              <a:t>导入接口方法的调用：</a:t>
            </a:r>
            <a:r>
              <a:rPr lang="en-US" altLang="zh-CN" dirty="0" smtClean="0"/>
              <a:t>&lt;</a:t>
            </a:r>
            <a:r>
              <a:rPr lang="zh-CN" altLang="en-US" dirty="0" smtClean="0"/>
              <a:t>接口的端口名</a:t>
            </a:r>
            <a:r>
              <a:rPr lang="en-US" altLang="zh-CN" dirty="0" smtClean="0"/>
              <a:t>&gt; . &lt;</a:t>
            </a:r>
            <a:r>
              <a:rPr lang="zh-CN" altLang="en-US" dirty="0" smtClean="0"/>
              <a:t>方法名</a:t>
            </a:r>
            <a:r>
              <a:rPr lang="en-US" altLang="zh-CN" dirty="0" smtClean="0"/>
              <a:t>&gt;</a:t>
            </a:r>
          </a:p>
          <a:p>
            <a:endParaRPr lang="zh-CN" altLang="en-US" dirty="0"/>
          </a:p>
        </p:txBody>
      </p:sp>
      <p:pic>
        <p:nvPicPr>
          <p:cNvPr id="19788804" name="Picture 4"/>
          <p:cNvPicPr>
            <a:picLocks noChangeAspect="1" noChangeArrowheads="1"/>
          </p:cNvPicPr>
          <p:nvPr/>
        </p:nvPicPr>
        <p:blipFill>
          <a:blip r:embed="rId2" cstate="print"/>
          <a:srcRect/>
          <a:stretch>
            <a:fillRect/>
          </a:stretch>
        </p:blipFill>
        <p:spPr bwMode="auto">
          <a:xfrm>
            <a:off x="4716016" y="1340768"/>
            <a:ext cx="4556119" cy="3384376"/>
          </a:xfrm>
          <a:prstGeom prst="rect">
            <a:avLst/>
          </a:prstGeom>
          <a:noFill/>
          <a:ln w="9525">
            <a:noFill/>
            <a:miter lim="800000"/>
            <a:headEnd/>
            <a:tailEnd/>
          </a:ln>
          <a:effectLst/>
        </p:spPr>
      </p:pic>
      <p:pic>
        <p:nvPicPr>
          <p:cNvPr id="19788805" name="Picture 5"/>
          <p:cNvPicPr>
            <a:picLocks noChangeAspect="1" noChangeArrowheads="1"/>
          </p:cNvPicPr>
          <p:nvPr/>
        </p:nvPicPr>
        <p:blipFill>
          <a:blip r:embed="rId3" cstate="print"/>
          <a:srcRect/>
          <a:stretch>
            <a:fillRect/>
          </a:stretch>
        </p:blipFill>
        <p:spPr bwMode="auto">
          <a:xfrm>
            <a:off x="0" y="1628800"/>
            <a:ext cx="5770186" cy="3816424"/>
          </a:xfrm>
          <a:prstGeom prst="rect">
            <a:avLst/>
          </a:prstGeom>
          <a:noFill/>
          <a:ln w="9525">
            <a:noFill/>
            <a:miter lim="800000"/>
            <a:headEnd/>
            <a:tailEnd/>
          </a:ln>
          <a:effectLst/>
        </p:spPr>
      </p:pic>
      <p:pic>
        <p:nvPicPr>
          <p:cNvPr id="8" name="Picture 2"/>
          <p:cNvPicPr>
            <a:picLocks noChangeAspect="1" noChangeArrowheads="1"/>
          </p:cNvPicPr>
          <p:nvPr/>
        </p:nvPicPr>
        <p:blipFill>
          <a:blip r:embed="rId4" cstate="print"/>
          <a:srcRect/>
          <a:stretch>
            <a:fillRect/>
          </a:stretch>
        </p:blipFill>
        <p:spPr bwMode="auto">
          <a:xfrm>
            <a:off x="4572000" y="4653136"/>
            <a:ext cx="3528392" cy="1854141"/>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APB</a:t>
            </a:r>
            <a:r>
              <a:rPr lang="zh-CN" altLang="en-US" dirty="0" smtClean="0"/>
              <a:t>桥和</a:t>
            </a:r>
            <a:r>
              <a:rPr lang="en-US" altLang="zh-CN" dirty="0" smtClean="0"/>
              <a:t>APB</a:t>
            </a:r>
            <a:r>
              <a:rPr lang="zh-CN" altLang="en-US" dirty="0" smtClean="0"/>
              <a:t>总线</a:t>
            </a:r>
            <a:endParaRPr lang="zh-CN" altLang="en-US" dirty="0"/>
          </a:p>
        </p:txBody>
      </p:sp>
      <p:pic>
        <p:nvPicPr>
          <p:cNvPr id="17760258" name="Picture 2"/>
          <p:cNvPicPr>
            <a:picLocks noChangeAspect="1" noChangeArrowheads="1"/>
          </p:cNvPicPr>
          <p:nvPr/>
        </p:nvPicPr>
        <p:blipFill>
          <a:blip r:embed="rId2" cstate="print"/>
          <a:srcRect/>
          <a:stretch>
            <a:fillRect/>
          </a:stretch>
        </p:blipFill>
        <p:spPr bwMode="auto">
          <a:xfrm>
            <a:off x="3635896" y="4509120"/>
            <a:ext cx="5232071" cy="1800200"/>
          </a:xfrm>
          <a:prstGeom prst="rect">
            <a:avLst/>
          </a:prstGeom>
          <a:noFill/>
          <a:ln w="9525">
            <a:noFill/>
            <a:miter lim="800000"/>
            <a:headEnd/>
            <a:tailEnd/>
          </a:ln>
        </p:spPr>
      </p:pic>
      <p:sp>
        <p:nvSpPr>
          <p:cNvPr id="7" name="内容占位符 6"/>
          <p:cNvSpPr>
            <a:spLocks noGrp="1"/>
          </p:cNvSpPr>
          <p:nvPr>
            <p:ph idx="1"/>
          </p:nvPr>
        </p:nvSpPr>
        <p:spPr>
          <a:xfrm>
            <a:off x="457200" y="980728"/>
            <a:ext cx="4690864" cy="5328592"/>
          </a:xfrm>
        </p:spPr>
        <p:txBody>
          <a:bodyPr/>
          <a:lstStyle/>
          <a:p>
            <a:r>
              <a:rPr lang="en-US" altLang="zh-CN" sz="2000" i="1" dirty="0" smtClean="0"/>
              <a:t>APB (Advanced Peripheral Bus</a:t>
            </a:r>
            <a:r>
              <a:rPr lang="en-US" altLang="zh-CN" sz="2000" dirty="0" smtClean="0"/>
              <a:t> )</a:t>
            </a:r>
          </a:p>
          <a:p>
            <a:pPr lvl="1"/>
            <a:r>
              <a:rPr lang="en-US" altLang="zh-CN" sz="1800" dirty="0" smtClean="0"/>
              <a:t>APB</a:t>
            </a:r>
            <a:r>
              <a:rPr lang="zh-CN" altLang="en-US" sz="1800" dirty="0" smtClean="0"/>
              <a:t>上的交易和信号很简单</a:t>
            </a:r>
            <a:endParaRPr lang="en-US" altLang="zh-CN" sz="1800" dirty="0" smtClean="0"/>
          </a:p>
          <a:p>
            <a:pPr lvl="1"/>
            <a:r>
              <a:rPr lang="en-US" altLang="zh-CN" sz="1800" dirty="0" smtClean="0"/>
              <a:t>APB </a:t>
            </a:r>
            <a:r>
              <a:rPr lang="zh-CN" altLang="en-US" sz="1800" dirty="0" smtClean="0"/>
              <a:t>上的设备通常是一些低速外设，</a:t>
            </a:r>
            <a:r>
              <a:rPr lang="en-US" altLang="zh-CN" sz="1800" dirty="0" smtClean="0"/>
              <a:t>APB</a:t>
            </a:r>
            <a:r>
              <a:rPr lang="zh-CN" altLang="en-US" sz="1800" dirty="0" smtClean="0"/>
              <a:t>的时钟可设得比</a:t>
            </a:r>
            <a:r>
              <a:rPr lang="en-US" altLang="zh-CN" sz="1800" dirty="0" smtClean="0"/>
              <a:t>AHB</a:t>
            </a:r>
            <a:r>
              <a:rPr lang="zh-CN" altLang="en-US" sz="1800" dirty="0" smtClean="0"/>
              <a:t>总线低</a:t>
            </a:r>
            <a:endParaRPr lang="en-US" altLang="zh-CN" sz="1800" dirty="0" smtClean="0"/>
          </a:p>
          <a:p>
            <a:pPr lvl="1"/>
            <a:r>
              <a:rPr lang="en-US" altLang="zh-CN" sz="1800" dirty="0" smtClean="0"/>
              <a:t>APB</a:t>
            </a:r>
            <a:r>
              <a:rPr lang="zh-CN" altLang="en-US" sz="1800" dirty="0" smtClean="0"/>
              <a:t>总线上的设备都是从设备</a:t>
            </a:r>
            <a:endParaRPr lang="en-US" altLang="zh-CN" sz="1800" dirty="0" smtClean="0"/>
          </a:p>
          <a:p>
            <a:pPr lvl="1"/>
            <a:r>
              <a:rPr lang="zh-CN" altLang="en-US" sz="1800" dirty="0" smtClean="0"/>
              <a:t>一些高速总线上的寄存器通常也用</a:t>
            </a:r>
            <a:r>
              <a:rPr lang="en-US" altLang="zh-CN" sz="1800" dirty="0" smtClean="0"/>
              <a:t>APB</a:t>
            </a:r>
            <a:r>
              <a:rPr lang="zh-CN" altLang="en-US" sz="1800" dirty="0" smtClean="0"/>
              <a:t>访问</a:t>
            </a:r>
            <a:endParaRPr lang="en-US" altLang="zh-CN" sz="1800" dirty="0" smtClean="0"/>
          </a:p>
          <a:p>
            <a:pPr lvl="1"/>
            <a:r>
              <a:rPr lang="en-US" altLang="zh-CN" sz="1800" dirty="0" smtClean="0"/>
              <a:t>APB</a:t>
            </a:r>
            <a:r>
              <a:rPr lang="zh-CN" altLang="en-US" sz="1800" dirty="0" smtClean="0"/>
              <a:t>总线的设备需要通过</a:t>
            </a:r>
            <a:r>
              <a:rPr lang="en-US" altLang="zh-CN" sz="1800" dirty="0" smtClean="0"/>
              <a:t>APB</a:t>
            </a:r>
            <a:r>
              <a:rPr lang="zh-CN" altLang="en-US" sz="1800" dirty="0" smtClean="0"/>
              <a:t>桥访问</a:t>
            </a:r>
            <a:endParaRPr lang="en-US" altLang="zh-CN" sz="1800" dirty="0" smtClean="0"/>
          </a:p>
          <a:p>
            <a:pPr lvl="1"/>
            <a:r>
              <a:rPr lang="en-US" altLang="zh-CN" sz="1800" dirty="0" smtClean="0"/>
              <a:t>APB</a:t>
            </a:r>
            <a:r>
              <a:rPr lang="zh-CN" altLang="en-US" sz="1800" dirty="0" smtClean="0"/>
              <a:t>桥是</a:t>
            </a:r>
            <a:r>
              <a:rPr lang="en-US" altLang="zh-CN" sz="1800" dirty="0" smtClean="0"/>
              <a:t>APB</a:t>
            </a:r>
            <a:r>
              <a:rPr lang="zh-CN" altLang="en-US" sz="1800" dirty="0" smtClean="0"/>
              <a:t>总线上唯一的主设备，通过</a:t>
            </a:r>
            <a:r>
              <a:rPr lang="en-US" altLang="zh-CN" sz="1800" dirty="0" smtClean="0"/>
              <a:t>APB</a:t>
            </a:r>
            <a:r>
              <a:rPr lang="zh-CN" altLang="en-US" sz="1800" dirty="0" smtClean="0"/>
              <a:t>桥的代理和协议转换，其他</a:t>
            </a:r>
            <a:r>
              <a:rPr lang="en-US" altLang="zh-CN" sz="1800" dirty="0" smtClean="0"/>
              <a:t>Master</a:t>
            </a:r>
            <a:r>
              <a:rPr lang="zh-CN" altLang="en-US" sz="1800" dirty="0" smtClean="0"/>
              <a:t>能完成</a:t>
            </a:r>
            <a:r>
              <a:rPr lang="en-US" altLang="zh-CN" sz="1800" dirty="0" smtClean="0"/>
              <a:t>APB</a:t>
            </a:r>
            <a:r>
              <a:rPr lang="zh-CN" altLang="en-US" sz="1800" dirty="0" smtClean="0"/>
              <a:t>总线上的从设备的访问</a:t>
            </a:r>
            <a:endParaRPr lang="en-US" altLang="zh-CN" sz="1800" dirty="0" smtClean="0"/>
          </a:p>
          <a:p>
            <a:pPr lvl="1"/>
            <a:r>
              <a:rPr lang="en-US" altLang="zh-CN" sz="1800" dirty="0" smtClean="0"/>
              <a:t>APB</a:t>
            </a:r>
            <a:r>
              <a:rPr lang="zh-CN" altLang="en-US" sz="1800" dirty="0" smtClean="0"/>
              <a:t>不同版本根据</a:t>
            </a:r>
            <a:r>
              <a:rPr lang="en-US" altLang="zh-CN" sz="1800" dirty="0" smtClean="0"/>
              <a:t>AMBA</a:t>
            </a:r>
            <a:r>
              <a:rPr lang="zh-CN" altLang="en-US" sz="1800" dirty="0" smtClean="0"/>
              <a:t>版本的不同，相应的增加了一些信号</a:t>
            </a:r>
            <a:endParaRPr lang="en-US" altLang="zh-CN" sz="1800" dirty="0" smtClean="0"/>
          </a:p>
          <a:p>
            <a:pPr lvl="1"/>
            <a:endParaRPr lang="en-US" altLang="zh-CN" sz="1800" dirty="0" smtClean="0"/>
          </a:p>
        </p:txBody>
      </p:sp>
      <p:pic>
        <p:nvPicPr>
          <p:cNvPr id="17760259" name="Picture 3"/>
          <p:cNvPicPr>
            <a:picLocks noChangeAspect="1" noChangeArrowheads="1"/>
          </p:cNvPicPr>
          <p:nvPr/>
        </p:nvPicPr>
        <p:blipFill>
          <a:blip r:embed="rId3" cstate="print"/>
          <a:srcRect/>
          <a:stretch>
            <a:fillRect/>
          </a:stretch>
        </p:blipFill>
        <p:spPr bwMode="auto">
          <a:xfrm>
            <a:off x="5148064" y="692696"/>
            <a:ext cx="3759993" cy="257574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APB</a:t>
            </a:r>
            <a:r>
              <a:rPr lang="zh-CN" altLang="en-US" dirty="0" smtClean="0"/>
              <a:t>总线交易和总线设备</a:t>
            </a:r>
            <a:endParaRPr lang="zh-CN" altLang="en-US" dirty="0"/>
          </a:p>
        </p:txBody>
      </p:sp>
      <p:sp>
        <p:nvSpPr>
          <p:cNvPr id="3" name="内容占位符 2"/>
          <p:cNvSpPr>
            <a:spLocks noGrp="1"/>
          </p:cNvSpPr>
          <p:nvPr>
            <p:ph idx="1"/>
          </p:nvPr>
        </p:nvSpPr>
        <p:spPr>
          <a:xfrm>
            <a:off x="457200" y="980728"/>
            <a:ext cx="4114800" cy="5328592"/>
          </a:xfrm>
        </p:spPr>
        <p:txBody>
          <a:bodyPr/>
          <a:lstStyle/>
          <a:p>
            <a:r>
              <a:rPr lang="en-US" altLang="zh-CN" dirty="0" smtClean="0"/>
              <a:t>APB</a:t>
            </a:r>
            <a:r>
              <a:rPr lang="zh-CN" altLang="en-US" dirty="0" smtClean="0"/>
              <a:t>从设备的信号（</a:t>
            </a:r>
            <a:r>
              <a:rPr lang="en-US" altLang="zh-CN" dirty="0" smtClean="0"/>
              <a:t>APB3)</a:t>
            </a:r>
          </a:p>
          <a:p>
            <a:pPr lvl="1"/>
            <a:r>
              <a:rPr lang="en-US" altLang="zh-CN" dirty="0" smtClean="0"/>
              <a:t>PCLK</a:t>
            </a:r>
            <a:r>
              <a:rPr lang="zh-CN" altLang="en-US" dirty="0" smtClean="0"/>
              <a:t>，时钟</a:t>
            </a:r>
            <a:endParaRPr lang="en-US" altLang="zh-CN" dirty="0" smtClean="0"/>
          </a:p>
          <a:p>
            <a:pPr lvl="1"/>
            <a:r>
              <a:rPr lang="en-US" altLang="zh-CN" dirty="0" smtClean="0"/>
              <a:t>PSEL</a:t>
            </a:r>
            <a:r>
              <a:rPr lang="zh-CN" altLang="en-US" dirty="0" smtClean="0"/>
              <a:t>，设备选择信号，只有一个会选择</a:t>
            </a:r>
            <a:endParaRPr lang="en-US" altLang="zh-CN" dirty="0" smtClean="0"/>
          </a:p>
          <a:p>
            <a:pPr lvl="1"/>
            <a:r>
              <a:rPr lang="en-US" altLang="zh-CN" dirty="0" smtClean="0"/>
              <a:t>PENALBE</a:t>
            </a:r>
            <a:r>
              <a:rPr lang="zh-CN" altLang="en-US" dirty="0" smtClean="0"/>
              <a:t>，控制信号</a:t>
            </a:r>
            <a:endParaRPr lang="en-US" altLang="zh-CN" dirty="0" smtClean="0"/>
          </a:p>
          <a:p>
            <a:pPr lvl="1"/>
            <a:r>
              <a:rPr lang="en-US" altLang="zh-CN" dirty="0" smtClean="0"/>
              <a:t>PADDR</a:t>
            </a:r>
            <a:r>
              <a:rPr lang="zh-CN" altLang="en-US" dirty="0" smtClean="0"/>
              <a:t>，</a:t>
            </a:r>
            <a:r>
              <a:rPr lang="en-US" altLang="zh-CN" dirty="0" smtClean="0"/>
              <a:t>PWDATA</a:t>
            </a:r>
            <a:r>
              <a:rPr lang="zh-CN" altLang="en-US" dirty="0" smtClean="0"/>
              <a:t>，</a:t>
            </a:r>
            <a:r>
              <a:rPr lang="en-US" altLang="zh-CN" dirty="0" smtClean="0"/>
              <a:t>PRDATA</a:t>
            </a:r>
            <a:r>
              <a:rPr lang="zh-CN" altLang="en-US" dirty="0" smtClean="0"/>
              <a:t>，地址数据总线。</a:t>
            </a:r>
            <a:endParaRPr lang="en-US" altLang="zh-CN" dirty="0" smtClean="0"/>
          </a:p>
          <a:p>
            <a:pPr lvl="1"/>
            <a:r>
              <a:rPr lang="zh-CN" altLang="en-US" dirty="0" smtClean="0"/>
              <a:t>其他版本有新的信号引入</a:t>
            </a:r>
            <a:endParaRPr lang="en-US" altLang="zh-CN" dirty="0" smtClean="0"/>
          </a:p>
          <a:p>
            <a:r>
              <a:rPr lang="en-US" altLang="zh-CN" dirty="0" smtClean="0"/>
              <a:t>APB</a:t>
            </a:r>
            <a:r>
              <a:rPr lang="zh-CN" altLang="en-US" dirty="0" smtClean="0"/>
              <a:t>交易很简单</a:t>
            </a:r>
            <a:endParaRPr lang="en-US" altLang="zh-CN" dirty="0" smtClean="0"/>
          </a:p>
          <a:p>
            <a:pPr lvl="1"/>
            <a:r>
              <a:rPr lang="zh-CN" altLang="en-US" dirty="0" smtClean="0"/>
              <a:t>只有三个状态</a:t>
            </a:r>
            <a:endParaRPr lang="en-US" altLang="zh-CN" dirty="0" smtClean="0"/>
          </a:p>
          <a:p>
            <a:pPr lvl="1"/>
            <a:r>
              <a:rPr lang="zh-CN" altLang="en-US" dirty="0" smtClean="0"/>
              <a:t>从设备只需关注</a:t>
            </a:r>
            <a:r>
              <a:rPr lang="en-US" altLang="zh-CN" dirty="0" smtClean="0"/>
              <a:t>SETUP</a:t>
            </a:r>
            <a:r>
              <a:rPr lang="zh-CN" altLang="en-US" dirty="0" smtClean="0"/>
              <a:t>，</a:t>
            </a:r>
            <a:r>
              <a:rPr lang="en-US" altLang="zh-CN" dirty="0" smtClean="0"/>
              <a:t>ENABLE</a:t>
            </a:r>
            <a:r>
              <a:rPr lang="zh-CN" altLang="en-US" dirty="0" smtClean="0"/>
              <a:t>两个状态，</a:t>
            </a:r>
            <a:endParaRPr lang="en-US" altLang="zh-CN" dirty="0" smtClean="0"/>
          </a:p>
          <a:p>
            <a:pPr lvl="1"/>
            <a:r>
              <a:rPr lang="zh-CN" altLang="en-US" dirty="0" smtClean="0"/>
              <a:t>在</a:t>
            </a:r>
            <a:r>
              <a:rPr lang="en-US" altLang="zh-CN" dirty="0" smtClean="0"/>
              <a:t>AMBA2.0</a:t>
            </a:r>
            <a:r>
              <a:rPr lang="zh-CN" altLang="en-US" dirty="0" smtClean="0"/>
              <a:t>中，</a:t>
            </a:r>
            <a:r>
              <a:rPr lang="en-US" altLang="zh-CN" dirty="0" smtClean="0"/>
              <a:t>APB</a:t>
            </a:r>
            <a:r>
              <a:rPr lang="zh-CN" altLang="en-US" dirty="0" smtClean="0"/>
              <a:t>从设备完成一个交易固定为</a:t>
            </a:r>
            <a:r>
              <a:rPr lang="en-US" altLang="zh-CN" dirty="0" smtClean="0"/>
              <a:t>2</a:t>
            </a:r>
            <a:r>
              <a:rPr lang="zh-CN" altLang="en-US" dirty="0" smtClean="0"/>
              <a:t>个周期。</a:t>
            </a:r>
            <a:endParaRPr lang="en-US" altLang="zh-CN" dirty="0" smtClean="0"/>
          </a:p>
          <a:p>
            <a:pPr lvl="1"/>
            <a:endParaRPr lang="zh-CN" altLang="en-US" dirty="0"/>
          </a:p>
        </p:txBody>
      </p:sp>
      <p:pic>
        <p:nvPicPr>
          <p:cNvPr id="17759234" name="Picture 2"/>
          <p:cNvPicPr>
            <a:picLocks noChangeAspect="1" noChangeArrowheads="1"/>
          </p:cNvPicPr>
          <p:nvPr/>
        </p:nvPicPr>
        <p:blipFill>
          <a:blip r:embed="rId2" cstate="print"/>
          <a:srcRect/>
          <a:stretch>
            <a:fillRect/>
          </a:stretch>
        </p:blipFill>
        <p:spPr bwMode="auto">
          <a:xfrm>
            <a:off x="4139952" y="1052736"/>
            <a:ext cx="4374486" cy="2664296"/>
          </a:xfrm>
          <a:prstGeom prst="rect">
            <a:avLst/>
          </a:prstGeom>
          <a:noFill/>
          <a:ln w="9525">
            <a:noFill/>
            <a:miter lim="800000"/>
            <a:headEnd/>
            <a:tailEnd/>
          </a:ln>
        </p:spPr>
      </p:pic>
      <p:pic>
        <p:nvPicPr>
          <p:cNvPr id="17759235" name="Picture 3"/>
          <p:cNvPicPr>
            <a:picLocks noChangeAspect="1" noChangeArrowheads="1"/>
          </p:cNvPicPr>
          <p:nvPr/>
        </p:nvPicPr>
        <p:blipFill>
          <a:blip r:embed="rId3" cstate="print"/>
          <a:srcRect/>
          <a:stretch>
            <a:fillRect/>
          </a:stretch>
        </p:blipFill>
        <p:spPr bwMode="auto">
          <a:xfrm>
            <a:off x="4355976" y="3933056"/>
            <a:ext cx="4032448" cy="22948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课程回顾： </a:t>
            </a:r>
            <a:r>
              <a:rPr lang="en-US" altLang="zh-CN" sz="3600" dirty="0" smtClean="0"/>
              <a:t>HDL Simulator </a:t>
            </a:r>
            <a:r>
              <a:rPr lang="zh-CN" altLang="en-US" sz="3600" dirty="0" smtClean="0"/>
              <a:t>的种类</a:t>
            </a:r>
            <a:endParaRPr lang="zh-CN" altLang="en-US" sz="3600" dirty="0"/>
          </a:p>
        </p:txBody>
      </p:sp>
      <p:sp>
        <p:nvSpPr>
          <p:cNvPr id="3" name="内容占位符 2"/>
          <p:cNvSpPr>
            <a:spLocks noGrp="1"/>
          </p:cNvSpPr>
          <p:nvPr>
            <p:ph idx="1"/>
          </p:nvPr>
        </p:nvSpPr>
        <p:spPr>
          <a:xfrm>
            <a:off x="179512" y="764704"/>
            <a:ext cx="8458200" cy="5105400"/>
          </a:xfrm>
        </p:spPr>
        <p:txBody>
          <a:bodyPr/>
          <a:lstStyle/>
          <a:p>
            <a:r>
              <a:rPr lang="zh-CN" altLang="en-US" sz="2400" dirty="0" smtClean="0"/>
              <a:t>根据是否编译成本地机器代码</a:t>
            </a:r>
            <a:endParaRPr lang="en-US" altLang="zh-CN" sz="2400" dirty="0" smtClean="0"/>
          </a:p>
          <a:p>
            <a:pPr lvl="1"/>
            <a:r>
              <a:rPr lang="zh-CN" altLang="en-US" sz="2000" dirty="0" smtClean="0"/>
              <a:t>解释型</a:t>
            </a:r>
            <a:endParaRPr lang="en-US" altLang="zh-CN" sz="2000" dirty="0" smtClean="0"/>
          </a:p>
          <a:p>
            <a:pPr lvl="2"/>
            <a:r>
              <a:rPr lang="zh-CN" altLang="en-US" sz="1800" dirty="0" smtClean="0"/>
              <a:t>仿真引擎直接解释执行中间结果</a:t>
            </a:r>
            <a:endParaRPr lang="en-US" altLang="zh-CN" sz="1800" dirty="0" smtClean="0"/>
          </a:p>
          <a:p>
            <a:pPr lvl="3"/>
            <a:r>
              <a:rPr lang="zh-CN" altLang="en-US" sz="1600" dirty="0" smtClean="0"/>
              <a:t>早期的</a:t>
            </a:r>
            <a:r>
              <a:rPr lang="en-US" altLang="zh-CN" sz="1600" dirty="0" smtClean="0"/>
              <a:t>HDL</a:t>
            </a:r>
            <a:r>
              <a:rPr lang="zh-CN" altLang="en-US" sz="1600" dirty="0" smtClean="0"/>
              <a:t>模拟器 </a:t>
            </a:r>
            <a:r>
              <a:rPr lang="en-US" altLang="zh-CN" sz="1600" dirty="0" err="1" smtClean="0"/>
              <a:t>Verilog</a:t>
            </a:r>
            <a:r>
              <a:rPr lang="en-US" altLang="zh-CN" sz="1600" dirty="0" smtClean="0"/>
              <a:t>-XL</a:t>
            </a:r>
          </a:p>
          <a:p>
            <a:pPr lvl="1"/>
            <a:r>
              <a:rPr lang="zh-CN" altLang="en-US" sz="2000" dirty="0" smtClean="0"/>
              <a:t>编译型</a:t>
            </a:r>
            <a:endParaRPr lang="en-US" altLang="zh-CN" sz="2000" dirty="0" smtClean="0"/>
          </a:p>
          <a:p>
            <a:pPr lvl="2"/>
            <a:r>
              <a:rPr lang="zh-CN" altLang="en-US" sz="1800" dirty="0" smtClean="0"/>
              <a:t>中间结果是</a:t>
            </a:r>
            <a:r>
              <a:rPr lang="en-US" altLang="zh-CN" sz="1800" dirty="0" smtClean="0"/>
              <a:t>C/C++</a:t>
            </a:r>
            <a:r>
              <a:rPr lang="zh-CN" altLang="en-US" sz="1800" dirty="0" smtClean="0"/>
              <a:t>，或本地（</a:t>
            </a:r>
            <a:r>
              <a:rPr lang="en-US" altLang="zh-CN" sz="1800" dirty="0" smtClean="0"/>
              <a:t>native</a:t>
            </a:r>
            <a:r>
              <a:rPr lang="zh-CN" altLang="en-US" sz="1800" dirty="0" smtClean="0"/>
              <a:t>）代码</a:t>
            </a:r>
            <a:endParaRPr lang="en-US" altLang="zh-CN" sz="1800" dirty="0" smtClean="0"/>
          </a:p>
          <a:p>
            <a:pPr lvl="2"/>
            <a:r>
              <a:rPr lang="zh-CN" altLang="en-US" sz="1800" dirty="0" smtClean="0"/>
              <a:t>并使用本地编译器将硬件模型和仿真引擎再次编译</a:t>
            </a:r>
            <a:r>
              <a:rPr lang="en-US" altLang="zh-CN" sz="1800" dirty="0" smtClean="0"/>
              <a:t>/</a:t>
            </a:r>
            <a:r>
              <a:rPr lang="zh-CN" altLang="en-US" sz="1800" dirty="0" smtClean="0"/>
              <a:t>链接成为能本地执行的程序。</a:t>
            </a:r>
            <a:endParaRPr lang="en-US" altLang="zh-CN" sz="1800" dirty="0" smtClean="0"/>
          </a:p>
          <a:p>
            <a:pPr lvl="3"/>
            <a:r>
              <a:rPr lang="zh-CN" altLang="en-US" sz="1600" dirty="0" smtClean="0"/>
              <a:t>现代的</a:t>
            </a:r>
            <a:r>
              <a:rPr lang="en-US" altLang="zh-CN" sz="1600" dirty="0" smtClean="0"/>
              <a:t>HDL</a:t>
            </a:r>
            <a:r>
              <a:rPr lang="zh-CN" altLang="en-US" sz="1600" dirty="0" smtClean="0"/>
              <a:t>模拟器： </a:t>
            </a:r>
            <a:r>
              <a:rPr lang="en-US" altLang="zh-CN" sz="1600" dirty="0" smtClean="0"/>
              <a:t>VCS/NC/</a:t>
            </a:r>
            <a:r>
              <a:rPr lang="en-US" altLang="zh-CN" sz="1600" dirty="0" err="1" smtClean="0"/>
              <a:t>Modelsim</a:t>
            </a:r>
            <a:endParaRPr lang="zh-CN" altLang="en-US" sz="1600" dirty="0"/>
          </a:p>
        </p:txBody>
      </p:sp>
      <p:sp>
        <p:nvSpPr>
          <p:cNvPr id="6401026" name="AutoShape 2" descr="mk:@MSITStore:D:\verify\books\eetop.cn_Hardware%20Design%20Verification-%20Simulation%20and%20Formal%20Method-Based%20Approaches.chm::/0131433474/images/0131433474/graphics/03fig02.gif;431828"/>
          <p:cNvSpPr>
            <a:spLocks noChangeAspect="1" noChangeArrowheads="1"/>
          </p:cNvSpPr>
          <p:nvPr/>
        </p:nvSpPr>
        <p:spPr bwMode="auto">
          <a:xfrm>
            <a:off x="63500" y="-136525"/>
            <a:ext cx="4762500" cy="19621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401027" name="Picture 3"/>
          <p:cNvPicPr>
            <a:picLocks noChangeAspect="1" noChangeArrowheads="1"/>
          </p:cNvPicPr>
          <p:nvPr/>
        </p:nvPicPr>
        <p:blipFill>
          <a:blip r:embed="rId3" cstate="print"/>
          <a:srcRect/>
          <a:stretch>
            <a:fillRect/>
          </a:stretch>
        </p:blipFill>
        <p:spPr bwMode="auto">
          <a:xfrm>
            <a:off x="0" y="4005064"/>
            <a:ext cx="4717361" cy="1944216"/>
          </a:xfrm>
          <a:prstGeom prst="rect">
            <a:avLst/>
          </a:prstGeom>
          <a:noFill/>
          <a:ln w="9525">
            <a:noFill/>
            <a:miter lim="800000"/>
            <a:headEnd/>
            <a:tailEnd/>
          </a:ln>
        </p:spPr>
      </p:pic>
      <p:sp>
        <p:nvSpPr>
          <p:cNvPr id="6" name="TextBox 5"/>
          <p:cNvSpPr txBox="1"/>
          <p:nvPr/>
        </p:nvSpPr>
        <p:spPr>
          <a:xfrm>
            <a:off x="1043608" y="6165304"/>
            <a:ext cx="2160240" cy="369332"/>
          </a:xfrm>
          <a:prstGeom prst="rect">
            <a:avLst/>
          </a:prstGeom>
          <a:noFill/>
        </p:spPr>
        <p:txBody>
          <a:bodyPr wrap="square" rtlCol="0">
            <a:spAutoFit/>
          </a:bodyPr>
          <a:lstStyle/>
          <a:p>
            <a:r>
              <a:rPr lang="zh-CN" altLang="en-US" dirty="0" smtClean="0"/>
              <a:t>解析型模拟器</a:t>
            </a:r>
            <a:endParaRPr lang="zh-CN" altLang="en-US" dirty="0"/>
          </a:p>
        </p:txBody>
      </p:sp>
      <p:sp>
        <p:nvSpPr>
          <p:cNvPr id="6401029" name="AutoShape 5" descr="mk:@MSITStore:D:\verify\books\eetop.cn_Hardware%20Design%20Verification-%20Simulation%20and%20Formal%20Method-Based%20Approaches.chm::/0131433474/images/0131433474/graphics/03fig04.gif;431828"/>
          <p:cNvSpPr>
            <a:spLocks noChangeAspect="1" noChangeArrowheads="1"/>
          </p:cNvSpPr>
          <p:nvPr/>
        </p:nvSpPr>
        <p:spPr bwMode="auto">
          <a:xfrm>
            <a:off x="63500" y="-136525"/>
            <a:ext cx="4762500" cy="30099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401030" name="Picture 6"/>
          <p:cNvPicPr>
            <a:picLocks noChangeAspect="1" noChangeArrowheads="1"/>
          </p:cNvPicPr>
          <p:nvPr/>
        </p:nvPicPr>
        <p:blipFill>
          <a:blip r:embed="rId4" cstate="print"/>
          <a:srcRect/>
          <a:stretch>
            <a:fillRect/>
          </a:stretch>
        </p:blipFill>
        <p:spPr bwMode="auto">
          <a:xfrm>
            <a:off x="4932040" y="3645024"/>
            <a:ext cx="3975100" cy="2513013"/>
          </a:xfrm>
          <a:prstGeom prst="rect">
            <a:avLst/>
          </a:prstGeom>
          <a:noFill/>
          <a:ln w="9525">
            <a:noFill/>
            <a:miter lim="800000"/>
            <a:headEnd/>
            <a:tailEnd/>
          </a:ln>
        </p:spPr>
      </p:pic>
      <p:sp>
        <p:nvSpPr>
          <p:cNvPr id="9" name="TextBox 8"/>
          <p:cNvSpPr txBox="1"/>
          <p:nvPr/>
        </p:nvSpPr>
        <p:spPr>
          <a:xfrm>
            <a:off x="5580112" y="6237312"/>
            <a:ext cx="2160240" cy="369332"/>
          </a:xfrm>
          <a:prstGeom prst="rect">
            <a:avLst/>
          </a:prstGeom>
          <a:noFill/>
        </p:spPr>
        <p:txBody>
          <a:bodyPr wrap="square" rtlCol="0">
            <a:spAutoFit/>
          </a:bodyPr>
          <a:lstStyle/>
          <a:p>
            <a:r>
              <a:rPr lang="zh-CN" altLang="en-US" dirty="0" smtClean="0"/>
              <a:t>编译型模拟器</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仲裁器功能描述</a:t>
            </a:r>
            <a:endParaRPr lang="zh-CN" altLang="en-US" dirty="0"/>
          </a:p>
        </p:txBody>
      </p:sp>
      <p:sp>
        <p:nvSpPr>
          <p:cNvPr id="3" name="内容占位符 2"/>
          <p:cNvSpPr>
            <a:spLocks noGrp="1"/>
          </p:cNvSpPr>
          <p:nvPr>
            <p:ph idx="1"/>
          </p:nvPr>
        </p:nvSpPr>
        <p:spPr>
          <a:xfrm>
            <a:off x="457200" y="980728"/>
            <a:ext cx="3970784" cy="5328592"/>
          </a:xfrm>
        </p:spPr>
        <p:txBody>
          <a:bodyPr/>
          <a:lstStyle/>
          <a:p>
            <a:r>
              <a:rPr lang="zh-CN" altLang="en-US" sz="1600" dirty="0" smtClean="0"/>
              <a:t>仲裁器：</a:t>
            </a:r>
            <a:endParaRPr lang="en-US" altLang="zh-CN" sz="1600" dirty="0" smtClean="0"/>
          </a:p>
          <a:p>
            <a:pPr lvl="1"/>
            <a:r>
              <a:rPr lang="zh-CN" altLang="en-US" sz="1400" dirty="0" smtClean="0"/>
              <a:t>当多个设备访问竞争资源时，由仲裁器决定让哪一个设备获得访问访问权限</a:t>
            </a:r>
            <a:endParaRPr lang="en-US" altLang="zh-CN" sz="1400" dirty="0" smtClean="0"/>
          </a:p>
          <a:p>
            <a:pPr lvl="1"/>
            <a:r>
              <a:rPr lang="zh-CN" altLang="en-US" sz="1400" dirty="0" smtClean="0"/>
              <a:t>申请信号：</a:t>
            </a:r>
            <a:r>
              <a:rPr lang="en-US" altLang="zh-CN" sz="1400" dirty="0" smtClean="0"/>
              <a:t>Request (</a:t>
            </a:r>
            <a:r>
              <a:rPr lang="zh-CN" altLang="en-US" sz="1400" dirty="0" smtClean="0"/>
              <a:t>输入</a:t>
            </a:r>
            <a:r>
              <a:rPr lang="en-US" altLang="zh-CN" sz="1400" dirty="0" smtClean="0"/>
              <a:t>)</a:t>
            </a:r>
          </a:p>
          <a:p>
            <a:pPr lvl="2"/>
            <a:r>
              <a:rPr lang="zh-CN" altLang="en-US" sz="1200" dirty="0" smtClean="0"/>
              <a:t>高电平有效，</a:t>
            </a:r>
            <a:r>
              <a:rPr lang="en-US" altLang="zh-CN" sz="1200" dirty="0" smtClean="0"/>
              <a:t>1 </a:t>
            </a:r>
            <a:r>
              <a:rPr lang="zh-CN" altLang="en-US" sz="1200" dirty="0" smtClean="0"/>
              <a:t>代表申请</a:t>
            </a:r>
            <a:endParaRPr lang="en-US" altLang="zh-CN" sz="1200" dirty="0" smtClean="0"/>
          </a:p>
          <a:p>
            <a:pPr lvl="1"/>
            <a:r>
              <a:rPr lang="zh-CN" altLang="en-US" sz="1400" dirty="0" smtClean="0"/>
              <a:t>授权信号：</a:t>
            </a:r>
            <a:r>
              <a:rPr lang="en-US" altLang="zh-CN" sz="1400" dirty="0" smtClean="0"/>
              <a:t> Grant(</a:t>
            </a:r>
            <a:r>
              <a:rPr lang="zh-CN" altLang="en-US" sz="1400" dirty="0" smtClean="0"/>
              <a:t>输出）</a:t>
            </a:r>
            <a:endParaRPr lang="en-US" altLang="zh-CN" sz="1400" dirty="0" smtClean="0"/>
          </a:p>
          <a:p>
            <a:pPr lvl="2"/>
            <a:r>
              <a:rPr lang="zh-CN" altLang="en-US" sz="1200" dirty="0" smtClean="0"/>
              <a:t>高电平有效，</a:t>
            </a:r>
            <a:r>
              <a:rPr lang="en-US" altLang="zh-CN" sz="1200" dirty="0" smtClean="0"/>
              <a:t>1 </a:t>
            </a:r>
            <a:r>
              <a:rPr lang="zh-CN" altLang="en-US" sz="1200" dirty="0" smtClean="0"/>
              <a:t>代表授权</a:t>
            </a:r>
            <a:endParaRPr lang="en-US" altLang="zh-CN" sz="1200" dirty="0" smtClean="0"/>
          </a:p>
          <a:p>
            <a:pPr lvl="1"/>
            <a:r>
              <a:rPr lang="zh-CN" altLang="en-US" sz="1400" dirty="0" smtClean="0"/>
              <a:t>边带信号： </a:t>
            </a:r>
            <a:r>
              <a:rPr lang="en-US" altLang="zh-CN" sz="1400" dirty="0" err="1" smtClean="0"/>
              <a:t>Clk</a:t>
            </a:r>
            <a:r>
              <a:rPr lang="en-US" altLang="zh-CN" sz="1400" dirty="0" smtClean="0"/>
              <a:t>/reset</a:t>
            </a:r>
          </a:p>
          <a:p>
            <a:pPr lvl="2"/>
            <a:r>
              <a:rPr lang="en-US" altLang="zh-CN" sz="1200" dirty="0" smtClean="0"/>
              <a:t>Reset</a:t>
            </a:r>
            <a:r>
              <a:rPr lang="zh-CN" altLang="en-US" sz="1200" dirty="0" smtClean="0"/>
              <a:t>高电平有效</a:t>
            </a:r>
            <a:endParaRPr lang="en-US" altLang="zh-CN" sz="1200" dirty="0" smtClean="0"/>
          </a:p>
          <a:p>
            <a:pPr lvl="1"/>
            <a:r>
              <a:rPr lang="zh-CN" altLang="en-US" sz="1400" dirty="0" smtClean="0"/>
              <a:t>策略：</a:t>
            </a:r>
            <a:endParaRPr lang="en-US" altLang="zh-CN" sz="1400" dirty="0" smtClean="0"/>
          </a:p>
          <a:p>
            <a:pPr lvl="2"/>
            <a:r>
              <a:rPr lang="en-US" altLang="zh-CN" sz="1200" dirty="0" smtClean="0"/>
              <a:t>RR</a:t>
            </a:r>
            <a:r>
              <a:rPr lang="zh-CN" altLang="en-US" sz="1200" dirty="0" smtClean="0"/>
              <a:t>，固定优先级。。。。</a:t>
            </a:r>
            <a:endParaRPr lang="en-US" altLang="zh-CN" sz="1200" dirty="0" smtClean="0"/>
          </a:p>
          <a:p>
            <a:r>
              <a:rPr lang="en-US" altLang="zh-CN" sz="1600" dirty="0" smtClean="0"/>
              <a:t>ARB DUT</a:t>
            </a:r>
            <a:r>
              <a:rPr lang="zh-CN" altLang="en-US" sz="1600" dirty="0" smtClean="0"/>
              <a:t>能接受两个设备的仲裁申请</a:t>
            </a:r>
            <a:endParaRPr lang="en-US" altLang="zh-CN" sz="1600" dirty="0" smtClean="0"/>
          </a:p>
          <a:p>
            <a:pPr lvl="1"/>
            <a:r>
              <a:rPr lang="zh-CN" altLang="en-US" sz="1400" dirty="0" smtClean="0"/>
              <a:t>端口：</a:t>
            </a:r>
            <a:r>
              <a:rPr lang="en-US" altLang="zh-CN" sz="1400" dirty="0" smtClean="0"/>
              <a:t> </a:t>
            </a:r>
          </a:p>
          <a:p>
            <a:pPr lvl="2">
              <a:buNone/>
            </a:pPr>
            <a:r>
              <a:rPr lang="en-US" altLang="zh-CN" sz="1600" dirty="0" err="1" smtClean="0"/>
              <a:t>clk</a:t>
            </a:r>
            <a:r>
              <a:rPr lang="en-US" altLang="zh-CN" sz="1600" dirty="0" smtClean="0"/>
              <a:t>, reset, request[1:0], grant[1:0]</a:t>
            </a:r>
          </a:p>
          <a:p>
            <a:pPr lvl="1"/>
            <a:r>
              <a:rPr lang="zh-CN" altLang="en-US" sz="1400" dirty="0" smtClean="0"/>
              <a:t>两个设备申请</a:t>
            </a:r>
            <a:endParaRPr lang="en-US" altLang="zh-CN" sz="1400" dirty="0" smtClean="0"/>
          </a:p>
          <a:p>
            <a:pPr lvl="2"/>
            <a:r>
              <a:rPr lang="zh-CN" altLang="en-US" sz="1400" dirty="0" smtClean="0"/>
              <a:t>设备</a:t>
            </a:r>
            <a:r>
              <a:rPr lang="en-US" altLang="zh-CN" sz="1400" dirty="0" smtClean="0"/>
              <a:t>0</a:t>
            </a:r>
            <a:r>
              <a:rPr lang="zh-CN" altLang="en-US" sz="1400" dirty="0" smtClean="0"/>
              <a:t>接</a:t>
            </a:r>
            <a:r>
              <a:rPr lang="en-US" altLang="zh-CN" sz="1400" dirty="0" smtClean="0"/>
              <a:t>request[0], grant[0]</a:t>
            </a:r>
          </a:p>
          <a:p>
            <a:pPr lvl="2"/>
            <a:r>
              <a:rPr lang="zh-CN" altLang="en-US" sz="1400" dirty="0" smtClean="0"/>
              <a:t>设备</a:t>
            </a:r>
            <a:r>
              <a:rPr lang="en-US" altLang="zh-CN" sz="1400" dirty="0" smtClean="0"/>
              <a:t>1</a:t>
            </a:r>
            <a:r>
              <a:rPr lang="zh-CN" altLang="en-US" sz="1400" dirty="0" smtClean="0"/>
              <a:t>接</a:t>
            </a:r>
            <a:r>
              <a:rPr lang="en-US" altLang="zh-CN" sz="1400" dirty="0" smtClean="0"/>
              <a:t>request[1], grant[1]</a:t>
            </a:r>
          </a:p>
          <a:p>
            <a:pPr lvl="1"/>
            <a:r>
              <a:rPr lang="en-US" altLang="zh-CN" sz="1600" dirty="0" smtClean="0"/>
              <a:t>RR</a:t>
            </a:r>
            <a:r>
              <a:rPr lang="zh-CN" altLang="en-US" sz="1600" dirty="0" smtClean="0"/>
              <a:t>策略</a:t>
            </a:r>
            <a:endParaRPr lang="en-US" altLang="zh-CN" sz="1600" dirty="0" smtClean="0"/>
          </a:p>
          <a:p>
            <a:pPr lvl="1"/>
            <a:endParaRPr lang="en-US" altLang="zh-CN" sz="1600" dirty="0" smtClean="0"/>
          </a:p>
          <a:p>
            <a:pPr lvl="2"/>
            <a:endParaRPr lang="en-US" altLang="zh-CN" sz="1400" dirty="0" smtClean="0"/>
          </a:p>
          <a:p>
            <a:pPr lvl="1"/>
            <a:endParaRPr lang="en-US" altLang="zh-CN" sz="1200" dirty="0" smtClean="0"/>
          </a:p>
        </p:txBody>
      </p:sp>
      <p:grpSp>
        <p:nvGrpSpPr>
          <p:cNvPr id="4" name="组合 3"/>
          <p:cNvGrpSpPr/>
          <p:nvPr/>
        </p:nvGrpSpPr>
        <p:grpSpPr>
          <a:xfrm>
            <a:off x="4139952" y="4077072"/>
            <a:ext cx="4733300" cy="1440160"/>
            <a:chOff x="1115616" y="1700808"/>
            <a:chExt cx="5560884" cy="1603921"/>
          </a:xfrm>
        </p:grpSpPr>
        <p:pic>
          <p:nvPicPr>
            <p:cNvPr id="5" name="Picture 4"/>
            <p:cNvPicPr>
              <a:picLocks noChangeAspect="1" noChangeArrowheads="1"/>
            </p:cNvPicPr>
            <p:nvPr/>
          </p:nvPicPr>
          <p:blipFill>
            <a:blip r:embed="rId2" cstate="print"/>
            <a:srcRect/>
            <a:stretch>
              <a:fillRect/>
            </a:stretch>
          </p:blipFill>
          <p:spPr bwMode="auto">
            <a:xfrm>
              <a:off x="1115616" y="1700808"/>
              <a:ext cx="5491577" cy="1257573"/>
            </a:xfrm>
            <a:prstGeom prst="rect">
              <a:avLst/>
            </a:prstGeom>
            <a:noFill/>
            <a:ln w="9525">
              <a:noFill/>
              <a:miter lim="800000"/>
              <a:headEnd/>
              <a:tailEnd/>
            </a:ln>
          </p:spPr>
        </p:pic>
        <p:sp>
          <p:nvSpPr>
            <p:cNvPr id="6" name="TextBox 1"/>
            <p:cNvSpPr txBox="1">
              <a:spLocks noChangeArrowheads="1"/>
            </p:cNvSpPr>
            <p:nvPr/>
          </p:nvSpPr>
          <p:spPr bwMode="auto">
            <a:xfrm>
              <a:off x="1259632" y="2996952"/>
              <a:ext cx="5416868" cy="307777"/>
            </a:xfrm>
            <a:prstGeom prst="rect">
              <a:avLst/>
            </a:prstGeom>
            <a:noFill/>
            <a:ln w="9525">
              <a:noFill/>
              <a:miter lim="800000"/>
              <a:headEnd/>
              <a:tailEnd/>
            </a:ln>
          </p:spPr>
          <p:txBody>
            <a:bodyPr wrap="none">
              <a:spAutoFit/>
            </a:bodyPr>
            <a:lstStyle/>
            <a:p>
              <a:pPr eaLnBrk="1" hangingPunct="1"/>
              <a:r>
                <a:rPr lang="zh-CN" altLang="en-US" sz="1400" dirty="0"/>
                <a:t>注：</a:t>
              </a:r>
              <a:r>
                <a:rPr lang="en-US" altLang="zh-CN" sz="1400" dirty="0" err="1"/>
                <a:t>reqeust</a:t>
              </a:r>
              <a:r>
                <a:rPr lang="zh-CN" altLang="en-US" sz="1400" dirty="0"/>
                <a:t>信号变化后</a:t>
              </a:r>
              <a:r>
                <a:rPr lang="en-US" altLang="zh-CN" sz="1400" dirty="0"/>
                <a:t>2</a:t>
              </a:r>
              <a:r>
                <a:rPr lang="zh-CN" altLang="en-US" sz="1400" dirty="0"/>
                <a:t>个周期（第三个周期）</a:t>
              </a:r>
              <a:r>
                <a:rPr lang="en-US" altLang="zh-CN" sz="1400" dirty="0"/>
                <a:t>grant</a:t>
              </a:r>
              <a:r>
                <a:rPr lang="zh-CN" altLang="en-US" sz="1400" dirty="0"/>
                <a:t>数据为结果值</a:t>
              </a:r>
            </a:p>
          </p:txBody>
        </p:sp>
      </p:grpSp>
      <p:graphicFrame>
        <p:nvGraphicFramePr>
          <p:cNvPr id="7" name="表格 6"/>
          <p:cNvGraphicFramePr>
            <a:graphicFrameLocks noGrp="1"/>
          </p:cNvGraphicFramePr>
          <p:nvPr/>
        </p:nvGraphicFramePr>
        <p:xfrm>
          <a:off x="4427983" y="692696"/>
          <a:ext cx="4536505" cy="985533"/>
        </p:xfrm>
        <a:graphic>
          <a:graphicData uri="http://schemas.openxmlformats.org/drawingml/2006/table">
            <a:tbl>
              <a:tblPr/>
              <a:tblGrid>
                <a:gridCol w="1511886"/>
                <a:gridCol w="1512733"/>
                <a:gridCol w="1511886"/>
              </a:tblGrid>
              <a:tr h="249631">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Request[1:0]</a:t>
                      </a:r>
                      <a:endParaRPr kumimoji="0" lang="zh-CN" altLang="en-US" sz="12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L="91450" marR="91450"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Request[1]</a:t>
                      </a:r>
                      <a:endParaRPr kumimoji="0" lang="zh-CN" altLang="en-US" sz="12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L="91450" marR="91450"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Request[0]</a:t>
                      </a:r>
                      <a:endParaRPr kumimoji="0" lang="zh-CN" altLang="en-US" sz="12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L="91450" marR="91450"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36841">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L="91450" marR="91450"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从设备</a:t>
                      </a:r>
                      <a:r>
                        <a:rPr kumimoji="0" lang="en-US" altLang="zh-CN"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r>
                        <a:rPr kumimoji="0" lang="zh-CN" altLang="en-US"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请求总线</a:t>
                      </a:r>
                    </a:p>
                  </a:txBody>
                  <a:tcPr marL="91450" marR="91450"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从设备</a:t>
                      </a:r>
                      <a:r>
                        <a:rPr kumimoji="0" lang="en-US" altLang="zh-CN"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0</a:t>
                      </a:r>
                      <a:r>
                        <a:rPr kumimoji="0" lang="zh-CN" altLang="en-US"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请求总线</a:t>
                      </a:r>
                    </a:p>
                  </a:txBody>
                  <a:tcPr marL="91450" marR="91450"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49631">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0</a:t>
                      </a:r>
                      <a:endParaRPr kumimoji="0" lang="zh-CN" altLang="en-US"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L="91450" marR="91450"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从设备</a:t>
                      </a:r>
                      <a:r>
                        <a:rPr kumimoji="0" lang="en-US" altLang="zh-CN"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r>
                        <a:rPr kumimoji="0" lang="zh-CN" altLang="en-US" sz="12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空闲</a:t>
                      </a:r>
                    </a:p>
                  </a:txBody>
                  <a:tcPr marL="91450" marR="91450"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从设备</a:t>
                      </a:r>
                      <a:r>
                        <a:rPr kumimoji="0" lang="en-US" altLang="zh-CN"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0</a:t>
                      </a:r>
                      <a:r>
                        <a:rPr kumimoji="0" lang="zh-CN" altLang="en-US"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空闲</a:t>
                      </a:r>
                    </a:p>
                  </a:txBody>
                  <a:tcPr marL="91450" marR="91450" marT="45733" marB="4573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9" name="表格 8"/>
          <p:cNvGraphicFramePr>
            <a:graphicFrameLocks noGrp="1"/>
          </p:cNvGraphicFramePr>
          <p:nvPr/>
        </p:nvGraphicFramePr>
        <p:xfrm>
          <a:off x="4427984" y="3140968"/>
          <a:ext cx="4608511" cy="685720"/>
        </p:xfrm>
        <a:graphic>
          <a:graphicData uri="http://schemas.openxmlformats.org/drawingml/2006/table">
            <a:tbl>
              <a:tblPr/>
              <a:tblGrid>
                <a:gridCol w="922046"/>
                <a:gridCol w="921186"/>
                <a:gridCol w="922047"/>
                <a:gridCol w="921186"/>
                <a:gridCol w="922046"/>
              </a:tblGrid>
              <a:tr h="216024">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Request[1:0]</a:t>
                      </a:r>
                      <a:endParaRPr kumimoji="0" lang="zh-CN" altLang="en-US"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2’b00</a:t>
                      </a:r>
                      <a:endParaRPr kumimoji="0" lang="zh-CN" altLang="en-US"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2’b01</a:t>
                      </a:r>
                      <a:endParaRPr kumimoji="0" lang="zh-CN" altLang="en-US"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2’b10</a:t>
                      </a:r>
                      <a:endParaRPr kumimoji="0" lang="zh-CN" altLang="en-US" sz="11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2’b11</a:t>
                      </a:r>
                      <a:endParaRPr kumimoji="0" lang="zh-CN" altLang="en-US" sz="11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16024">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grant[1:0]</a:t>
                      </a:r>
                      <a:endParaRPr kumimoji="0" lang="zh-CN" altLang="en-US" sz="11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2’b00</a:t>
                      </a:r>
                      <a:endParaRPr kumimoji="0" lang="zh-CN" altLang="en-US" sz="11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2’b01</a:t>
                      </a:r>
                      <a:endParaRPr kumimoji="0" lang="zh-CN" altLang="en-US" sz="11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2’b10</a:t>
                      </a:r>
                      <a:endParaRPr kumimoji="0" lang="zh-CN" altLang="en-US" sz="11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RR</a:t>
                      </a:r>
                      <a:r>
                        <a:rPr kumimoji="0" lang="zh-CN" altLang="en-US" sz="11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策略，根据历史选择</a:t>
                      </a: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10" name="TextBox 4"/>
          <p:cNvSpPr txBox="1">
            <a:spLocks noChangeArrowheads="1"/>
          </p:cNvSpPr>
          <p:nvPr/>
        </p:nvSpPr>
        <p:spPr bwMode="auto">
          <a:xfrm>
            <a:off x="5771850" y="365670"/>
            <a:ext cx="2112517" cy="307777"/>
          </a:xfrm>
          <a:prstGeom prst="rect">
            <a:avLst/>
          </a:prstGeom>
          <a:noFill/>
          <a:ln w="9525">
            <a:noFill/>
            <a:miter lim="800000"/>
            <a:headEnd/>
            <a:tailEnd/>
          </a:ln>
        </p:spPr>
        <p:txBody>
          <a:bodyPr wrap="square">
            <a:spAutoFit/>
          </a:bodyPr>
          <a:lstStyle/>
          <a:p>
            <a:pPr eaLnBrk="1" hangingPunct="1"/>
            <a:r>
              <a:rPr lang="en-US" altLang="zh-CN" sz="1400" b="1" dirty="0"/>
              <a:t>Request</a:t>
            </a:r>
            <a:r>
              <a:rPr lang="zh-CN" altLang="en-US" sz="1400" b="1" dirty="0"/>
              <a:t>请求信号功能</a:t>
            </a:r>
          </a:p>
        </p:txBody>
      </p:sp>
      <p:sp>
        <p:nvSpPr>
          <p:cNvPr id="11" name="TextBox 8"/>
          <p:cNvSpPr txBox="1">
            <a:spLocks noChangeArrowheads="1"/>
          </p:cNvSpPr>
          <p:nvPr/>
        </p:nvSpPr>
        <p:spPr bwMode="auto">
          <a:xfrm>
            <a:off x="5940152" y="1700808"/>
            <a:ext cx="2091879" cy="307777"/>
          </a:xfrm>
          <a:prstGeom prst="rect">
            <a:avLst/>
          </a:prstGeom>
          <a:noFill/>
          <a:ln w="9525">
            <a:noFill/>
            <a:miter lim="800000"/>
            <a:headEnd/>
            <a:tailEnd/>
          </a:ln>
        </p:spPr>
        <p:txBody>
          <a:bodyPr wrap="square">
            <a:spAutoFit/>
          </a:bodyPr>
          <a:lstStyle/>
          <a:p>
            <a:pPr eaLnBrk="1" hangingPunct="1"/>
            <a:r>
              <a:rPr lang="en-US" altLang="zh-CN" sz="1400" b="1"/>
              <a:t>Grant</a:t>
            </a:r>
            <a:r>
              <a:rPr lang="zh-CN" altLang="en-US" sz="1400" b="1"/>
              <a:t>应答功能</a:t>
            </a:r>
          </a:p>
        </p:txBody>
      </p:sp>
      <p:sp>
        <p:nvSpPr>
          <p:cNvPr id="12" name="TextBox 5"/>
          <p:cNvSpPr txBox="1">
            <a:spLocks noChangeArrowheads="1"/>
          </p:cNvSpPr>
          <p:nvPr/>
        </p:nvSpPr>
        <p:spPr bwMode="auto">
          <a:xfrm>
            <a:off x="5796136" y="2780928"/>
            <a:ext cx="2070349" cy="338554"/>
          </a:xfrm>
          <a:prstGeom prst="rect">
            <a:avLst/>
          </a:prstGeom>
          <a:noFill/>
          <a:ln w="9525">
            <a:noFill/>
            <a:miter lim="800000"/>
            <a:headEnd/>
            <a:tailEnd/>
          </a:ln>
        </p:spPr>
        <p:txBody>
          <a:bodyPr wrap="square">
            <a:spAutoFit/>
          </a:bodyPr>
          <a:lstStyle/>
          <a:p>
            <a:pPr eaLnBrk="1" hangingPunct="1"/>
            <a:r>
              <a:rPr lang="en-US" altLang="zh-CN" sz="1600" b="1" dirty="0"/>
              <a:t>request Vs grant </a:t>
            </a:r>
            <a:endParaRPr lang="zh-CN" altLang="en-US" sz="1600" b="1" dirty="0"/>
          </a:p>
        </p:txBody>
      </p:sp>
      <p:graphicFrame>
        <p:nvGraphicFramePr>
          <p:cNvPr id="13" name="表格 12"/>
          <p:cNvGraphicFramePr>
            <a:graphicFrameLocks noGrp="1"/>
          </p:cNvGraphicFramePr>
          <p:nvPr/>
        </p:nvGraphicFramePr>
        <p:xfrm>
          <a:off x="4535489" y="2060848"/>
          <a:ext cx="4608511" cy="533320"/>
        </p:xfrm>
        <a:graphic>
          <a:graphicData uri="http://schemas.openxmlformats.org/drawingml/2006/table">
            <a:tbl>
              <a:tblPr/>
              <a:tblGrid>
                <a:gridCol w="922046"/>
                <a:gridCol w="921186"/>
                <a:gridCol w="922047"/>
                <a:gridCol w="921186"/>
                <a:gridCol w="922046"/>
              </a:tblGrid>
              <a:tr h="216024">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grant[1:0]</a:t>
                      </a:r>
                      <a:endParaRPr kumimoji="0" lang="zh-CN" altLang="en-US"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2’b00</a:t>
                      </a:r>
                      <a:endParaRPr kumimoji="0" lang="zh-CN" altLang="en-US"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2’b01</a:t>
                      </a:r>
                      <a:endParaRPr kumimoji="0" lang="zh-CN" altLang="en-US" sz="11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2’b10</a:t>
                      </a:r>
                      <a:endParaRPr kumimoji="0" lang="zh-CN" altLang="en-US" sz="11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2’b11</a:t>
                      </a:r>
                      <a:endParaRPr kumimoji="0" lang="zh-CN" altLang="en-US" sz="11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16024">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无授权</a:t>
                      </a: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授权设备</a:t>
                      </a:r>
                      <a:r>
                        <a:rPr kumimoji="0" lang="en-US" altLang="zh-CN"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0</a:t>
                      </a:r>
                      <a:endParaRPr kumimoji="0" lang="zh-CN" altLang="en-US"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授权设备</a:t>
                      </a:r>
                      <a:r>
                        <a:rPr kumimoji="0" lang="en-US" altLang="zh-CN"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2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无效</a:t>
                      </a:r>
                    </a:p>
                  </a:txBody>
                  <a:tcPr marL="91450" marR="91450"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实验主要设计文件</a:t>
            </a:r>
            <a:endParaRPr lang="zh-CN" altLang="en-US" dirty="0"/>
          </a:p>
        </p:txBody>
      </p:sp>
      <p:sp>
        <p:nvSpPr>
          <p:cNvPr id="3" name="内容占位符 2"/>
          <p:cNvSpPr>
            <a:spLocks noGrp="1"/>
          </p:cNvSpPr>
          <p:nvPr>
            <p:ph idx="1"/>
          </p:nvPr>
        </p:nvSpPr>
        <p:spPr>
          <a:xfrm>
            <a:off x="467544" y="836712"/>
            <a:ext cx="8229600" cy="5328592"/>
          </a:xfrm>
        </p:spPr>
        <p:txBody>
          <a:bodyPr/>
          <a:lstStyle/>
          <a:p>
            <a:r>
              <a:rPr lang="zh-CN" altLang="en-US" sz="2000" dirty="0" smtClean="0"/>
              <a:t>主要文件：</a:t>
            </a: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pPr lvl="1"/>
            <a:endParaRPr lang="en-US" altLang="zh-CN" sz="1800" dirty="0" smtClean="0"/>
          </a:p>
          <a:p>
            <a:pPr lvl="1"/>
            <a:endParaRPr lang="en-US" altLang="zh-CN" sz="1800" dirty="0" smtClean="0"/>
          </a:p>
          <a:p>
            <a:pPr lvl="1"/>
            <a:r>
              <a:rPr lang="en-US" altLang="zh-CN" sz="1800" dirty="0" err="1" smtClean="0"/>
              <a:t>arb_if</a:t>
            </a:r>
            <a:r>
              <a:rPr lang="en-US" altLang="zh-CN" sz="1800" dirty="0" smtClean="0"/>
              <a:t> </a:t>
            </a:r>
            <a:r>
              <a:rPr lang="zh-CN" altLang="en-US" sz="1800" dirty="0" smtClean="0"/>
              <a:t>：</a:t>
            </a:r>
            <a:r>
              <a:rPr lang="en-US" altLang="zh-CN" sz="1800" dirty="0" err="1" smtClean="0"/>
              <a:t>arb</a:t>
            </a:r>
            <a:r>
              <a:rPr lang="en-US" altLang="zh-CN" sz="1800" dirty="0" smtClean="0"/>
              <a:t> </a:t>
            </a:r>
            <a:r>
              <a:rPr lang="zh-CN" altLang="en-US" sz="1800" dirty="0" smtClean="0"/>
              <a:t>接口定义</a:t>
            </a:r>
            <a:endParaRPr lang="en-US" altLang="zh-CN" sz="1800" dirty="0" smtClean="0"/>
          </a:p>
          <a:p>
            <a:pPr lvl="1"/>
            <a:r>
              <a:rPr lang="en-US" altLang="zh-CN" sz="1800" dirty="0" err="1" smtClean="0"/>
              <a:t>arb.v</a:t>
            </a:r>
            <a:r>
              <a:rPr lang="en-US" altLang="zh-CN" sz="1800" dirty="0" smtClean="0"/>
              <a:t>:  </a:t>
            </a:r>
            <a:r>
              <a:rPr lang="zh-CN" altLang="en-US" sz="1800" dirty="0" smtClean="0"/>
              <a:t>仲裁器设计</a:t>
            </a:r>
            <a:endParaRPr lang="en-US" altLang="zh-CN" sz="1800" dirty="0" smtClean="0"/>
          </a:p>
          <a:p>
            <a:pPr lvl="1"/>
            <a:r>
              <a:rPr lang="en-US" altLang="zh-CN" sz="1800" dirty="0" err="1" smtClean="0"/>
              <a:t>top.v</a:t>
            </a:r>
            <a:r>
              <a:rPr lang="en-US" altLang="zh-CN" sz="1800" dirty="0" smtClean="0"/>
              <a:t> : </a:t>
            </a:r>
            <a:r>
              <a:rPr lang="zh-CN" altLang="en-US" sz="1800" dirty="0" smtClean="0"/>
              <a:t>顶层文件</a:t>
            </a:r>
            <a:endParaRPr lang="en-US" altLang="zh-CN" sz="1800" dirty="0" smtClean="0"/>
          </a:p>
          <a:p>
            <a:pPr lvl="1"/>
            <a:r>
              <a:rPr lang="en-US" altLang="zh-CN" sz="1800" dirty="0" err="1" smtClean="0"/>
              <a:t>file_list</a:t>
            </a:r>
            <a:r>
              <a:rPr lang="en-US" altLang="zh-CN" sz="1800" dirty="0" smtClean="0"/>
              <a:t>:   -f </a:t>
            </a:r>
            <a:r>
              <a:rPr lang="zh-CN" altLang="en-US" sz="1800" dirty="0" smtClean="0"/>
              <a:t>的设计文件</a:t>
            </a:r>
            <a:endParaRPr lang="en-US" altLang="zh-CN" sz="1800" dirty="0" smtClean="0"/>
          </a:p>
          <a:p>
            <a:pPr lvl="1"/>
            <a:r>
              <a:rPr lang="en-US" altLang="zh-CN" sz="1800" dirty="0" err="1" smtClean="0"/>
              <a:t>test.v</a:t>
            </a:r>
            <a:r>
              <a:rPr lang="en-US" altLang="zh-CN" sz="1800" dirty="0" smtClean="0"/>
              <a:t>:  </a:t>
            </a:r>
            <a:r>
              <a:rPr lang="zh-CN" altLang="en-US" sz="1800" dirty="0" smtClean="0"/>
              <a:t>测试激励产生</a:t>
            </a:r>
            <a:endParaRPr lang="en-US" altLang="zh-CN" sz="1800" dirty="0" smtClean="0"/>
          </a:p>
          <a:p>
            <a:pPr lvl="2"/>
            <a:endParaRPr lang="en-US" altLang="zh-CN" sz="1600" dirty="0" smtClean="0"/>
          </a:p>
          <a:p>
            <a:pPr lvl="1"/>
            <a:endParaRPr lang="en-US" altLang="zh-CN" dirty="0" smtClean="0"/>
          </a:p>
          <a:p>
            <a:pPr lvl="1"/>
            <a:endParaRPr lang="zh-CN" altLang="en-US" sz="1800" dirty="0"/>
          </a:p>
        </p:txBody>
      </p:sp>
      <p:pic>
        <p:nvPicPr>
          <p:cNvPr id="39938" name="Picture 2"/>
          <p:cNvPicPr>
            <a:picLocks noChangeAspect="1" noChangeArrowheads="1"/>
          </p:cNvPicPr>
          <p:nvPr/>
        </p:nvPicPr>
        <p:blipFill>
          <a:blip r:embed="rId2" cstate="print"/>
          <a:srcRect/>
          <a:stretch>
            <a:fillRect/>
          </a:stretch>
        </p:blipFill>
        <p:spPr bwMode="auto">
          <a:xfrm>
            <a:off x="826675" y="1196752"/>
            <a:ext cx="5257493" cy="1944216"/>
          </a:xfrm>
          <a:prstGeom prst="rect">
            <a:avLst/>
          </a:prstGeom>
          <a:noFill/>
          <a:ln w="9525">
            <a:noFill/>
            <a:miter lim="800000"/>
            <a:headEnd/>
            <a:tailEnd/>
          </a:ln>
        </p:spPr>
      </p:pic>
      <p:sp>
        <p:nvSpPr>
          <p:cNvPr id="12" name="TextBox 11"/>
          <p:cNvSpPr txBox="1"/>
          <p:nvPr/>
        </p:nvSpPr>
        <p:spPr>
          <a:xfrm>
            <a:off x="5796136" y="1268760"/>
            <a:ext cx="2160240" cy="307777"/>
          </a:xfrm>
          <a:prstGeom prst="rect">
            <a:avLst/>
          </a:prstGeom>
          <a:noFill/>
        </p:spPr>
        <p:txBody>
          <a:bodyPr wrap="square" rtlCol="0">
            <a:spAutoFit/>
          </a:bodyPr>
          <a:lstStyle/>
          <a:p>
            <a:r>
              <a:rPr lang="zh-CN" altLang="en-US" sz="1400" dirty="0" smtClean="0"/>
              <a:t>验证结构图</a:t>
            </a:r>
            <a:endParaRPr lang="zh-CN" altLang="en-US" sz="1400" dirty="0"/>
          </a:p>
        </p:txBody>
      </p:sp>
      <p:grpSp>
        <p:nvGrpSpPr>
          <p:cNvPr id="5" name="组 9"/>
          <p:cNvGrpSpPr>
            <a:grpSpLocks/>
          </p:cNvGrpSpPr>
          <p:nvPr/>
        </p:nvGrpSpPr>
        <p:grpSpPr bwMode="auto">
          <a:xfrm>
            <a:off x="5220072" y="1772816"/>
            <a:ext cx="3312368" cy="1152128"/>
            <a:chOff x="899592" y="2564904"/>
            <a:chExt cx="7344816" cy="2232248"/>
          </a:xfrm>
        </p:grpSpPr>
        <p:sp>
          <p:nvSpPr>
            <p:cNvPr id="6" name="矩形 5"/>
            <p:cNvSpPr>
              <a:spLocks noChangeArrowheads="1"/>
            </p:cNvSpPr>
            <p:nvPr/>
          </p:nvSpPr>
          <p:spPr bwMode="auto">
            <a:xfrm>
              <a:off x="899592" y="2564904"/>
              <a:ext cx="7344816" cy="2232248"/>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1800" smtClean="0">
                  <a:solidFill>
                    <a:srgbClr val="000000"/>
                  </a:solidFill>
                </a:rPr>
                <a:t>arb_if.v</a:t>
              </a:r>
              <a:endParaRPr lang="zh-CN" altLang="en-US" sz="1800" smtClean="0">
                <a:solidFill>
                  <a:srgbClr val="000000"/>
                </a:solidFill>
              </a:endParaRPr>
            </a:p>
          </p:txBody>
        </p:sp>
        <p:sp>
          <p:nvSpPr>
            <p:cNvPr id="7" name="文本框 4"/>
            <p:cNvSpPr txBox="1">
              <a:spLocks noChangeArrowheads="1"/>
            </p:cNvSpPr>
            <p:nvPr/>
          </p:nvSpPr>
          <p:spPr bwMode="auto">
            <a:xfrm>
              <a:off x="4139952" y="2708920"/>
              <a:ext cx="671979" cy="369332"/>
            </a:xfrm>
            <a:prstGeom prst="rect">
              <a:avLst/>
            </a:prstGeom>
            <a:noFill/>
            <a:ln w="9525">
              <a:noFill/>
              <a:miter lim="800000"/>
              <a:headEnd/>
              <a:tailEnd/>
            </a:ln>
          </p:spPr>
          <p:txBody>
            <a:bodyPr wrap="none">
              <a:spAutoFit/>
            </a:bodyPr>
            <a:lstStyle/>
            <a:p>
              <a:pPr eaLnBrk="1" hangingPunct="1"/>
              <a:r>
                <a:rPr kumimoji="1" lang="en-US" altLang="zh-CN"/>
                <a:t>top.v</a:t>
              </a:r>
              <a:endParaRPr kumimoji="1" lang="zh-CN" altLang="en-US"/>
            </a:p>
          </p:txBody>
        </p:sp>
        <p:sp>
          <p:nvSpPr>
            <p:cNvPr id="8" name="矩形 7"/>
            <p:cNvSpPr>
              <a:spLocks noChangeArrowheads="1"/>
            </p:cNvSpPr>
            <p:nvPr/>
          </p:nvSpPr>
          <p:spPr bwMode="auto">
            <a:xfrm>
              <a:off x="2123727" y="3357146"/>
              <a:ext cx="1440067" cy="1260601"/>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1800" smtClean="0">
                  <a:solidFill>
                    <a:srgbClr val="FFFFFF"/>
                  </a:solidFill>
                </a:rPr>
                <a:t>arb.v</a:t>
              </a:r>
              <a:endParaRPr lang="zh-CN" altLang="en-US" sz="1800" smtClean="0">
                <a:solidFill>
                  <a:srgbClr val="FFFFFF"/>
                </a:solidFill>
              </a:endParaRPr>
            </a:p>
          </p:txBody>
        </p:sp>
        <p:sp>
          <p:nvSpPr>
            <p:cNvPr id="9" name="矩形 8"/>
            <p:cNvSpPr>
              <a:spLocks noChangeArrowheads="1"/>
            </p:cNvSpPr>
            <p:nvPr/>
          </p:nvSpPr>
          <p:spPr bwMode="auto">
            <a:xfrm>
              <a:off x="5724688" y="3357146"/>
              <a:ext cx="1440067" cy="1260601"/>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1800" smtClean="0">
                  <a:solidFill>
                    <a:srgbClr val="FFFFFF"/>
                  </a:solidFill>
                </a:rPr>
                <a:t>test.v</a:t>
              </a:r>
              <a:endParaRPr lang="zh-CN" altLang="en-US" sz="1800" smtClean="0">
                <a:solidFill>
                  <a:srgbClr val="FFFFFF"/>
                </a:solidFill>
              </a:endParaRPr>
            </a:p>
          </p:txBody>
        </p:sp>
        <p:cxnSp>
          <p:nvCxnSpPr>
            <p:cNvPr id="10" name="直线箭头连接符 8"/>
            <p:cNvCxnSpPr>
              <a:cxnSpLocks noChangeShapeType="1"/>
              <a:stCxn id="8" idx="3"/>
              <a:endCxn id="9" idx="1"/>
            </p:cNvCxnSpPr>
            <p:nvPr/>
          </p:nvCxnSpPr>
          <p:spPr bwMode="auto">
            <a:xfrm>
              <a:off x="3563795" y="3987446"/>
              <a:ext cx="2160893" cy="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实验内容</a:t>
            </a:r>
            <a:endParaRPr lang="zh-CN" altLang="en-US" dirty="0"/>
          </a:p>
        </p:txBody>
      </p:sp>
      <p:sp>
        <p:nvSpPr>
          <p:cNvPr id="3" name="内容占位符 2"/>
          <p:cNvSpPr>
            <a:spLocks noGrp="1"/>
          </p:cNvSpPr>
          <p:nvPr>
            <p:ph idx="1"/>
          </p:nvPr>
        </p:nvSpPr>
        <p:spPr/>
        <p:txBody>
          <a:bodyPr/>
          <a:lstStyle/>
          <a:p>
            <a:pPr marL="457200" indent="-457200">
              <a:buFont typeface="+mj-lt"/>
              <a:buAutoNum type="arabicPeriod"/>
            </a:pPr>
            <a:r>
              <a:rPr lang="zh-CN" altLang="en-US" sz="1800" dirty="0" smtClean="0"/>
              <a:t>加入命令脚本</a:t>
            </a:r>
            <a:endParaRPr lang="en-US" altLang="zh-CN" sz="1800" dirty="0" smtClean="0"/>
          </a:p>
          <a:p>
            <a:pPr lvl="1"/>
            <a:r>
              <a:rPr lang="zh-CN" altLang="en-US" sz="1600" dirty="0" smtClean="0"/>
              <a:t>在</a:t>
            </a:r>
            <a:r>
              <a:rPr lang="en-US" altLang="zh-CN" sz="1600" dirty="0" err="1" smtClean="0"/>
              <a:t>sim</a:t>
            </a:r>
            <a:r>
              <a:rPr lang="en-US" altLang="zh-CN" sz="1600" dirty="0" smtClean="0"/>
              <a:t>/</a:t>
            </a:r>
            <a:r>
              <a:rPr lang="en-US" altLang="zh-CN" sz="1600" dirty="0" err="1" smtClean="0"/>
              <a:t>file_list</a:t>
            </a:r>
            <a:r>
              <a:rPr lang="zh-CN" altLang="en-US" sz="1600" dirty="0" smtClean="0"/>
              <a:t>中加入</a:t>
            </a:r>
            <a:r>
              <a:rPr lang="en-US" altLang="zh-CN" sz="1600" dirty="0" smtClean="0"/>
              <a:t>test.sv</a:t>
            </a:r>
            <a:r>
              <a:rPr lang="zh-CN" altLang="en-US" sz="1600" dirty="0" smtClean="0"/>
              <a:t>，加入时注意文件路径</a:t>
            </a:r>
            <a:endParaRPr lang="en-US" altLang="zh-CN" sz="1600" dirty="0" smtClean="0"/>
          </a:p>
          <a:p>
            <a:pPr lvl="1"/>
            <a:r>
              <a:rPr lang="zh-CN" altLang="en-US" sz="1600" dirty="0" smtClean="0"/>
              <a:t>在</a:t>
            </a:r>
            <a:r>
              <a:rPr lang="en-US" altLang="zh-CN" sz="1600" dirty="0" err="1" smtClean="0"/>
              <a:t>sim</a:t>
            </a:r>
            <a:r>
              <a:rPr lang="zh-CN" altLang="en-US" sz="1600" dirty="0" smtClean="0"/>
              <a:t>目录下新建文件</a:t>
            </a:r>
            <a:r>
              <a:rPr lang="en-US" altLang="zh-CN" sz="1600" dirty="0" smtClean="0"/>
              <a:t>’run’</a:t>
            </a:r>
            <a:r>
              <a:rPr lang="zh-CN" altLang="en-US" sz="1600" dirty="0" smtClean="0"/>
              <a:t>，在</a:t>
            </a:r>
            <a:r>
              <a:rPr lang="en-US" altLang="zh-CN" sz="1600" dirty="0" smtClean="0"/>
              <a:t>run</a:t>
            </a:r>
            <a:r>
              <a:rPr lang="zh-CN" altLang="en-US" sz="1600" dirty="0" smtClean="0"/>
              <a:t>文件中编写</a:t>
            </a:r>
            <a:r>
              <a:rPr lang="en-US" altLang="zh-CN" sz="1600" dirty="0" err="1" smtClean="0"/>
              <a:t>vcs</a:t>
            </a:r>
            <a:r>
              <a:rPr lang="zh-CN" altLang="en-US" sz="1600" dirty="0" smtClean="0"/>
              <a:t>的编译脚本，如下：</a:t>
            </a:r>
            <a:endParaRPr lang="en-US" altLang="zh-CN" sz="1600" dirty="0" smtClean="0"/>
          </a:p>
          <a:p>
            <a:pPr lvl="1">
              <a:buFont typeface="Arial" charset="0"/>
              <a:buNone/>
            </a:pPr>
            <a:r>
              <a:rPr lang="en-US" altLang="zh-CN" sz="1600" dirty="0" smtClean="0"/>
              <a:t>    </a:t>
            </a:r>
            <a:r>
              <a:rPr lang="en-US" altLang="zh-CN" sz="1600" i="1" dirty="0" err="1" smtClean="0">
                <a:latin typeface="Arial Unicode MS" pitchFamily="34" charset="-122"/>
                <a:ea typeface="Arial Unicode MS" pitchFamily="34" charset="-122"/>
                <a:cs typeface="Arial Unicode MS" pitchFamily="34" charset="-122"/>
              </a:rPr>
              <a:t>vcs</a:t>
            </a:r>
            <a:r>
              <a:rPr lang="en-US" altLang="zh-CN" sz="1600" i="1" dirty="0" smtClean="0">
                <a:latin typeface="Arial Unicode MS" pitchFamily="34" charset="-122"/>
                <a:ea typeface="Arial Unicode MS" pitchFamily="34" charset="-122"/>
                <a:cs typeface="Arial Unicode MS" pitchFamily="34" charset="-122"/>
              </a:rPr>
              <a:t> –f </a:t>
            </a:r>
            <a:r>
              <a:rPr lang="en-US" altLang="zh-CN" sz="1600" i="1" dirty="0" err="1" smtClean="0">
                <a:latin typeface="Arial Unicode MS" pitchFamily="34" charset="-122"/>
                <a:ea typeface="Arial Unicode MS" pitchFamily="34" charset="-122"/>
                <a:cs typeface="Arial Unicode MS" pitchFamily="34" charset="-122"/>
              </a:rPr>
              <a:t>file_list</a:t>
            </a:r>
            <a:r>
              <a:rPr lang="en-US" altLang="zh-CN" sz="1600" i="1" dirty="0" smtClean="0">
                <a:latin typeface="Arial Unicode MS" pitchFamily="34" charset="-122"/>
                <a:ea typeface="Arial Unicode MS" pitchFamily="34" charset="-122"/>
                <a:cs typeface="Arial Unicode MS" pitchFamily="34" charset="-122"/>
              </a:rPr>
              <a:t> –</a:t>
            </a:r>
            <a:r>
              <a:rPr lang="en-US" altLang="zh-CN" sz="1600" i="1" dirty="0" err="1" smtClean="0">
                <a:latin typeface="Arial Unicode MS" pitchFamily="34" charset="-122"/>
                <a:ea typeface="Arial Unicode MS" pitchFamily="34" charset="-122"/>
                <a:cs typeface="Arial Unicode MS" pitchFamily="34" charset="-122"/>
              </a:rPr>
              <a:t>sverilog</a:t>
            </a:r>
            <a:r>
              <a:rPr lang="en-US" altLang="zh-CN" sz="1600" i="1" dirty="0" smtClean="0">
                <a:latin typeface="Arial Unicode MS" pitchFamily="34" charset="-122"/>
                <a:ea typeface="Arial Unicode MS" pitchFamily="34" charset="-122"/>
                <a:cs typeface="Arial Unicode MS" pitchFamily="34" charset="-122"/>
              </a:rPr>
              <a:t> –</a:t>
            </a:r>
            <a:r>
              <a:rPr lang="en-US" altLang="zh-CN" sz="1600" i="1" dirty="0" err="1" smtClean="0">
                <a:latin typeface="Arial Unicode MS" pitchFamily="34" charset="-122"/>
                <a:ea typeface="Arial Unicode MS" pitchFamily="34" charset="-122"/>
                <a:cs typeface="Arial Unicode MS" pitchFamily="34" charset="-122"/>
              </a:rPr>
              <a:t>debug_all</a:t>
            </a:r>
            <a:r>
              <a:rPr lang="en-US" altLang="zh-CN" sz="1600" i="1" dirty="0" smtClean="0">
                <a:latin typeface="Arial Unicode MS" pitchFamily="34" charset="-122"/>
                <a:ea typeface="Arial Unicode MS" pitchFamily="34" charset="-122"/>
                <a:cs typeface="Arial Unicode MS" pitchFamily="34" charset="-122"/>
              </a:rPr>
              <a:t> </a:t>
            </a:r>
          </a:p>
          <a:p>
            <a:pPr lvl="1">
              <a:buFont typeface="Arial" charset="0"/>
              <a:buNone/>
            </a:pPr>
            <a:r>
              <a:rPr lang="en-US" altLang="zh-CN" sz="1600" dirty="0" smtClean="0">
                <a:latin typeface="Arial Unicode MS" pitchFamily="34" charset="-122"/>
                <a:ea typeface="Arial Unicode MS" pitchFamily="34" charset="-122"/>
                <a:cs typeface="Arial Unicode MS" pitchFamily="34" charset="-122"/>
              </a:rPr>
              <a:t>	</a:t>
            </a:r>
            <a:r>
              <a:rPr lang="zh-CN" altLang="en-US" sz="1600" dirty="0" smtClean="0">
                <a:latin typeface="Arial Unicode MS" pitchFamily="34" charset="-122"/>
                <a:ea typeface="Arial Unicode MS" pitchFamily="34" charset="-122"/>
                <a:cs typeface="Arial Unicode MS" pitchFamily="34" charset="-122"/>
              </a:rPr>
              <a:t>注意：回故这些命令行的用途</a:t>
            </a:r>
            <a:r>
              <a:rPr lang="en-US" altLang="zh-CN" sz="1600" dirty="0" smtClean="0">
                <a:latin typeface="Arial Unicode MS" pitchFamily="34" charset="-122"/>
                <a:ea typeface="Arial Unicode MS" pitchFamily="34" charset="-122"/>
                <a:cs typeface="Arial Unicode MS" pitchFamily="34" charset="-122"/>
              </a:rPr>
              <a:t>	</a:t>
            </a:r>
          </a:p>
          <a:p>
            <a:pPr lvl="1"/>
            <a:r>
              <a:rPr lang="zh-CN" altLang="en-US" sz="1600" dirty="0" smtClean="0"/>
              <a:t>在</a:t>
            </a:r>
            <a:r>
              <a:rPr lang="en-US" altLang="zh-CN" sz="1600" dirty="0" smtClean="0"/>
              <a:t>Linux</a:t>
            </a:r>
            <a:r>
              <a:rPr lang="zh-CN" altLang="en-US" sz="1600" dirty="0" smtClean="0"/>
              <a:t>中将</a:t>
            </a:r>
            <a:r>
              <a:rPr lang="en-US" altLang="zh-CN" sz="1600" dirty="0" smtClean="0"/>
              <a:t>run</a:t>
            </a:r>
            <a:r>
              <a:rPr lang="zh-CN" altLang="en-US" sz="1600" dirty="0" smtClean="0"/>
              <a:t>改变权限为可执行：</a:t>
            </a:r>
            <a:endParaRPr lang="en-US" altLang="zh-CN" sz="1600" dirty="0" smtClean="0"/>
          </a:p>
          <a:p>
            <a:pPr marL="741600" lvl="2" indent="0">
              <a:buFont typeface="Arial" charset="0"/>
              <a:buNone/>
            </a:pPr>
            <a:r>
              <a:rPr lang="en-US" altLang="zh-CN" sz="1400" dirty="0" err="1" smtClean="0"/>
              <a:t>chmod</a:t>
            </a:r>
            <a:r>
              <a:rPr lang="en-US" altLang="zh-CN" sz="1400" dirty="0" smtClean="0"/>
              <a:t> +x ./run</a:t>
            </a:r>
          </a:p>
          <a:p>
            <a:pPr lvl="1"/>
            <a:r>
              <a:rPr lang="zh-CN" altLang="en-US" sz="1600" dirty="0" smtClean="0"/>
              <a:t>运行</a:t>
            </a:r>
            <a:r>
              <a:rPr lang="en-US" altLang="zh-CN" sz="1600" dirty="0" smtClean="0"/>
              <a:t>./run </a:t>
            </a:r>
            <a:r>
              <a:rPr lang="zh-CN" altLang="en-US" sz="1600" dirty="0" smtClean="0"/>
              <a:t>并观察</a:t>
            </a:r>
            <a:r>
              <a:rPr lang="en-US" altLang="zh-CN" sz="1600" dirty="0" smtClean="0"/>
              <a:t>log</a:t>
            </a:r>
            <a:r>
              <a:rPr lang="zh-CN" altLang="en-US" sz="1600" dirty="0" smtClean="0"/>
              <a:t>文件</a:t>
            </a:r>
            <a:endParaRPr lang="en-US" altLang="zh-CN" sz="1600" dirty="0" smtClean="0"/>
          </a:p>
          <a:p>
            <a:pPr lvl="2"/>
            <a:r>
              <a:rPr lang="zh-CN" altLang="en-US" sz="1400" dirty="0" smtClean="0"/>
              <a:t>注意如何通过提示定位错误</a:t>
            </a:r>
            <a:endParaRPr lang="en-US" altLang="zh-CN" sz="1400" dirty="0" smtClean="0"/>
          </a:p>
          <a:p>
            <a:pPr marL="457200" indent="-457200">
              <a:buFont typeface="+mj-lt"/>
              <a:buAutoNum type="arabicPeriod"/>
            </a:pPr>
            <a:r>
              <a:rPr lang="zh-CN" altLang="en-US" sz="1800" dirty="0" smtClean="0"/>
              <a:t>完成 </a:t>
            </a:r>
            <a:r>
              <a:rPr lang="en-US" altLang="zh-CN" sz="1800" dirty="0" err="1" smtClean="0"/>
              <a:t>hdl</a:t>
            </a:r>
            <a:r>
              <a:rPr lang="en-US" altLang="zh-CN" sz="1800" dirty="0" smtClean="0"/>
              <a:t>/</a:t>
            </a:r>
            <a:r>
              <a:rPr lang="en-US" altLang="zh-CN" sz="1800" dirty="0" err="1" smtClean="0"/>
              <a:t>arb_if.v</a:t>
            </a:r>
            <a:r>
              <a:rPr lang="zh-CN" altLang="en-US" sz="1800" dirty="0" smtClean="0"/>
              <a:t>中的</a:t>
            </a:r>
            <a:r>
              <a:rPr lang="en-US" altLang="zh-CN" sz="1800" dirty="0" smtClean="0"/>
              <a:t>interface</a:t>
            </a:r>
            <a:r>
              <a:rPr lang="zh-CN" altLang="en-US" sz="1800" dirty="0" smtClean="0"/>
              <a:t>定义部分</a:t>
            </a:r>
            <a:endParaRPr lang="en-US" altLang="zh-CN" sz="1800" dirty="0" smtClean="0"/>
          </a:p>
          <a:p>
            <a:pPr lvl="1"/>
            <a:r>
              <a:rPr lang="zh-CN" altLang="en-US" sz="1600" dirty="0" smtClean="0"/>
              <a:t>可参考</a:t>
            </a:r>
            <a:r>
              <a:rPr lang="en-US" altLang="zh-CN" sz="1600" dirty="0" err="1" smtClean="0"/>
              <a:t>arb.v</a:t>
            </a:r>
            <a:r>
              <a:rPr lang="zh-CN" altLang="en-US" sz="1600" dirty="0" smtClean="0"/>
              <a:t>中的信号描述，在定义</a:t>
            </a:r>
            <a:r>
              <a:rPr lang="en-US" altLang="zh-CN" sz="1600" dirty="0" smtClean="0"/>
              <a:t>interface</a:t>
            </a:r>
            <a:r>
              <a:rPr lang="zh-CN" altLang="en-US" sz="1600" dirty="0" smtClean="0"/>
              <a:t>内部信号时使用</a:t>
            </a:r>
            <a:r>
              <a:rPr lang="en-US" altLang="zh-CN" sz="1600" dirty="0" smtClean="0"/>
              <a:t>logic</a:t>
            </a:r>
            <a:r>
              <a:rPr lang="zh-CN" altLang="en-US" sz="1600" dirty="0" smtClean="0"/>
              <a:t>类型</a:t>
            </a:r>
            <a:endParaRPr lang="en-US" altLang="zh-CN" sz="1600" dirty="0" smtClean="0"/>
          </a:p>
          <a:p>
            <a:pPr marL="457200" indent="-457200">
              <a:buFont typeface="+mj-lt"/>
              <a:buAutoNum type="arabicPeriod"/>
            </a:pPr>
            <a:r>
              <a:rPr lang="zh-CN" altLang="en-US" sz="1800" dirty="0" smtClean="0"/>
              <a:t>完成</a:t>
            </a:r>
            <a:r>
              <a:rPr lang="en-US" altLang="zh-CN" sz="1800" dirty="0" smtClean="0"/>
              <a:t>tests/</a:t>
            </a:r>
            <a:r>
              <a:rPr lang="en-US" altLang="zh-CN" sz="1800" dirty="0" err="1" smtClean="0"/>
              <a:t>test.v</a:t>
            </a:r>
            <a:r>
              <a:rPr lang="zh-CN" altLang="en-US" sz="1800" dirty="0" smtClean="0"/>
              <a:t>中的</a:t>
            </a:r>
            <a:r>
              <a:rPr lang="en-US" altLang="zh-CN" sz="1800" dirty="0" err="1" smtClean="0"/>
              <a:t>reset_test</a:t>
            </a:r>
            <a:r>
              <a:rPr lang="zh-CN" altLang="en-US" sz="1800" dirty="0" smtClean="0"/>
              <a:t>任务</a:t>
            </a:r>
            <a:endParaRPr lang="en-US" altLang="zh-CN" sz="1800" dirty="0" smtClean="0"/>
          </a:p>
          <a:p>
            <a:pPr lvl="1"/>
            <a:r>
              <a:rPr lang="zh-CN" altLang="en-US" sz="1400" dirty="0" smtClean="0"/>
              <a:t>上电</a:t>
            </a:r>
            <a:r>
              <a:rPr lang="en-US" altLang="zh-CN" sz="1400" dirty="0" smtClean="0"/>
              <a:t>100ns</a:t>
            </a:r>
            <a:r>
              <a:rPr lang="zh-CN" altLang="en-US" sz="1400" dirty="0" smtClean="0"/>
              <a:t>后</a:t>
            </a:r>
            <a:r>
              <a:rPr lang="en-US" altLang="zh-CN" sz="1400" dirty="0" smtClean="0"/>
              <a:t>reset</a:t>
            </a:r>
            <a:r>
              <a:rPr lang="zh-CN" altLang="en-US" sz="1400" dirty="0" smtClean="0"/>
              <a:t>高电平复位，复位信号持续</a:t>
            </a:r>
            <a:r>
              <a:rPr lang="en-US" altLang="zh-CN" sz="1400" dirty="0" smtClean="0"/>
              <a:t>2</a:t>
            </a:r>
            <a:r>
              <a:rPr lang="zh-CN" altLang="en-US" sz="1400" dirty="0" smtClean="0"/>
              <a:t>个周期并结束复位操作，此时使用断言检查</a:t>
            </a:r>
            <a:r>
              <a:rPr lang="en-US" altLang="zh-CN" sz="1400" dirty="0" smtClean="0"/>
              <a:t>grant</a:t>
            </a:r>
            <a:r>
              <a:rPr lang="zh-CN" altLang="en-US" sz="1400" dirty="0" smtClean="0"/>
              <a:t>信号是否为</a:t>
            </a:r>
            <a:r>
              <a:rPr lang="en-US" altLang="zh-CN" sz="1400" dirty="0" smtClean="0"/>
              <a:t>2’b00</a:t>
            </a:r>
          </a:p>
          <a:p>
            <a:pPr marL="457200" indent="-457200">
              <a:buFont typeface="+mj-lt"/>
              <a:buAutoNum type="arabicPeriod"/>
            </a:pPr>
            <a:r>
              <a:rPr lang="zh-CN" altLang="en-US" sz="1800" dirty="0" smtClean="0"/>
              <a:t>添加自己的激励</a:t>
            </a:r>
            <a:endParaRPr lang="en-US" altLang="zh-CN" sz="1800" dirty="0" smtClean="0"/>
          </a:p>
          <a:p>
            <a:pPr lvl="1"/>
            <a:r>
              <a:rPr lang="zh-CN" altLang="en-US" sz="1600" dirty="0" smtClean="0"/>
              <a:t>在</a:t>
            </a:r>
            <a:r>
              <a:rPr lang="en-US" altLang="zh-CN" sz="1600" dirty="0" err="1" smtClean="0"/>
              <a:t>request_grant_test</a:t>
            </a:r>
            <a:r>
              <a:rPr lang="en-US" altLang="zh-CN" sz="1600" dirty="0" smtClean="0"/>
              <a:t>()</a:t>
            </a:r>
            <a:r>
              <a:rPr lang="zh-CN" altLang="en-US" sz="1600" dirty="0" smtClean="0"/>
              <a:t>中完成对</a:t>
            </a:r>
            <a:r>
              <a:rPr lang="en-US" altLang="zh-CN" sz="1600" dirty="0" smtClean="0"/>
              <a:t>request</a:t>
            </a:r>
            <a:r>
              <a:rPr lang="zh-CN" altLang="en-US" sz="1600" dirty="0" smtClean="0"/>
              <a:t>信号的手动赋值，每隔一段时间（自己定义）赋新值，要求</a:t>
            </a:r>
            <a:r>
              <a:rPr lang="en-US" altLang="zh-CN" sz="1600" dirty="0" smtClean="0"/>
              <a:t>2’b00~2’b11</a:t>
            </a:r>
            <a:r>
              <a:rPr lang="zh-CN" altLang="en-US" sz="1600" dirty="0" smtClean="0"/>
              <a:t>都测试到，并使用断言检查</a:t>
            </a:r>
            <a:r>
              <a:rPr lang="en-US" altLang="zh-CN" sz="1600" dirty="0" smtClean="0"/>
              <a:t>2</a:t>
            </a:r>
            <a:r>
              <a:rPr lang="zh-CN" altLang="en-US" sz="1600" dirty="0" smtClean="0"/>
              <a:t>个周期后的</a:t>
            </a:r>
            <a:r>
              <a:rPr lang="en-US" altLang="zh-CN" sz="1600" dirty="0" smtClean="0"/>
              <a:t>grant</a:t>
            </a:r>
            <a:r>
              <a:rPr lang="zh-CN" altLang="en-US" sz="1600" dirty="0" smtClean="0"/>
              <a:t>值是否正确</a:t>
            </a:r>
          </a:p>
          <a:p>
            <a:endParaRPr lang="en-US" altLang="zh-CN" sz="2000" dirty="0" smtClean="0"/>
          </a:p>
          <a:p>
            <a:pPr lvl="1"/>
            <a:endParaRPr lang="en-US" altLang="zh-CN" sz="1400" dirty="0" smtClean="0"/>
          </a:p>
          <a:p>
            <a:endParaRPr lang="en-US" altLang="zh-CN" sz="2000" dirty="0" smtClean="0"/>
          </a:p>
          <a:p>
            <a:endParaRPr lang="en-US" altLang="zh-CN" sz="2000" dirty="0" smtClean="0"/>
          </a:p>
          <a:p>
            <a:endParaRPr lang="zh-CN" alt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zh-CN" sz="3200" b="1" dirty="0" smtClean="0"/>
              <a:t>实验</a:t>
            </a:r>
            <a:r>
              <a:rPr lang="zh-CN" altLang="en-US" sz="3200" b="1" dirty="0" smtClean="0"/>
              <a:t>三</a:t>
            </a:r>
            <a:r>
              <a:rPr lang="en-US" altLang="zh-CN" sz="3200" b="1" dirty="0" smtClean="0"/>
              <a:t>APB</a:t>
            </a:r>
            <a:r>
              <a:rPr lang="zh-CN" altLang="en-US" sz="3200" b="1" dirty="0" smtClean="0"/>
              <a:t>接口的存储器验证</a:t>
            </a:r>
            <a:r>
              <a:rPr lang="en-US" altLang="zh-CN" sz="3200" b="1" dirty="0" smtClean="0"/>
              <a:t/>
            </a:r>
            <a:br>
              <a:rPr lang="en-US" altLang="zh-CN" sz="3200" b="1" dirty="0" smtClean="0"/>
            </a:br>
            <a:r>
              <a:rPr lang="zh-CN" altLang="zh-CN" sz="3200" b="1" dirty="0" smtClean="0"/>
              <a:t>（</a:t>
            </a:r>
            <a:r>
              <a:rPr lang="en-US" altLang="zh-CN" sz="3200" b="1" dirty="0" smtClean="0"/>
              <a:t>4</a:t>
            </a:r>
            <a:r>
              <a:rPr lang="zh-CN" altLang="zh-CN" sz="3200" b="1" dirty="0" smtClean="0"/>
              <a:t>学时）</a:t>
            </a:r>
            <a:r>
              <a:rPr lang="zh-CN" altLang="zh-CN" sz="3200" dirty="0" smtClean="0"/>
              <a:t/>
            </a:r>
            <a:br>
              <a:rPr lang="zh-CN" altLang="zh-CN" sz="3200" dirty="0" smtClean="0"/>
            </a:br>
            <a:endParaRPr lang="zh-CN" altLang="en-US" sz="3200" dirty="0"/>
          </a:p>
        </p:txBody>
      </p:sp>
      <p:sp>
        <p:nvSpPr>
          <p:cNvPr id="5" name="副标题 4"/>
          <p:cNvSpPr>
            <a:spLocks noGrp="1"/>
          </p:cNvSpPr>
          <p:nvPr>
            <p:ph type="subTitle"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smtClean="0"/>
              <a:t>APB</a:t>
            </a:r>
            <a:r>
              <a:rPr lang="zh-CN" altLang="en-US" b="1" dirty="0" smtClean="0"/>
              <a:t>接口的存储器验证</a:t>
            </a:r>
            <a:endParaRPr lang="zh-CN" altLang="en-US" dirty="0"/>
          </a:p>
        </p:txBody>
      </p:sp>
      <p:sp>
        <p:nvSpPr>
          <p:cNvPr id="5" name="内容占位符 4"/>
          <p:cNvSpPr>
            <a:spLocks noGrp="1"/>
          </p:cNvSpPr>
          <p:nvPr>
            <p:ph idx="1"/>
          </p:nvPr>
        </p:nvSpPr>
        <p:spPr>
          <a:xfrm>
            <a:off x="457200" y="980728"/>
            <a:ext cx="8507288" cy="5328592"/>
          </a:xfrm>
        </p:spPr>
        <p:txBody>
          <a:bodyPr/>
          <a:lstStyle/>
          <a:p>
            <a:r>
              <a:rPr lang="zh-CN" altLang="en-US" sz="1800" dirty="0" smtClean="0"/>
              <a:t>实验目的：</a:t>
            </a:r>
            <a:endParaRPr lang="en-US" altLang="zh-CN" sz="1800" dirty="0" smtClean="0"/>
          </a:p>
          <a:p>
            <a:pPr lvl="1"/>
            <a:r>
              <a:rPr lang="zh-CN" altLang="en-US" sz="1600" dirty="0" smtClean="0"/>
              <a:t>熟悉</a:t>
            </a:r>
            <a:r>
              <a:rPr lang="en-US" altLang="zh-CN" sz="1600" dirty="0" smtClean="0"/>
              <a:t>APB</a:t>
            </a:r>
            <a:r>
              <a:rPr lang="zh-CN" altLang="en-US" sz="1600" dirty="0" smtClean="0"/>
              <a:t>接口</a:t>
            </a:r>
            <a:endParaRPr lang="en-US" altLang="zh-CN" sz="1600" dirty="0" smtClean="0"/>
          </a:p>
          <a:p>
            <a:pPr lvl="1"/>
            <a:r>
              <a:rPr lang="zh-CN" altLang="en-US" sz="1600" dirty="0" smtClean="0"/>
              <a:t>继续熟悉</a:t>
            </a:r>
            <a:r>
              <a:rPr lang="en-US" altLang="zh-CN" sz="1600" dirty="0" smtClean="0"/>
              <a:t>VCS</a:t>
            </a:r>
            <a:r>
              <a:rPr lang="zh-CN" altLang="en-US" sz="1600" dirty="0" smtClean="0"/>
              <a:t>的使用</a:t>
            </a:r>
            <a:endParaRPr lang="en-US" altLang="zh-CN" sz="1600" dirty="0" smtClean="0"/>
          </a:p>
          <a:p>
            <a:pPr lvl="1"/>
            <a:r>
              <a:rPr lang="zh-CN" altLang="en-US" sz="1600" dirty="0" smtClean="0"/>
              <a:t>熟悉基于</a:t>
            </a:r>
            <a:r>
              <a:rPr lang="en-US" altLang="zh-CN" sz="1600" dirty="0" smtClean="0"/>
              <a:t>transaction</a:t>
            </a:r>
            <a:r>
              <a:rPr lang="zh-CN" altLang="en-US" sz="1600" dirty="0" smtClean="0"/>
              <a:t>的验证平台的</a:t>
            </a:r>
            <a:r>
              <a:rPr lang="zh-CN" altLang="zh-CN" sz="1600" dirty="0" smtClean="0"/>
              <a:t>模块和结构。</a:t>
            </a:r>
            <a:endParaRPr lang="en-US" altLang="zh-CN" sz="1600" dirty="0" smtClean="0"/>
          </a:p>
          <a:p>
            <a:r>
              <a:rPr lang="zh-CN" altLang="en-US" sz="2200" dirty="0" smtClean="0"/>
              <a:t>实验内容：</a:t>
            </a:r>
            <a:endParaRPr lang="en-US" altLang="zh-CN" sz="2200" dirty="0" smtClean="0"/>
          </a:p>
          <a:p>
            <a:pPr lvl="1"/>
            <a:r>
              <a:rPr lang="zh-CN" altLang="en-US" sz="1600" dirty="0" smtClean="0"/>
              <a:t>编写一个</a:t>
            </a:r>
            <a:r>
              <a:rPr lang="en-US" altLang="zh-CN" sz="1600" dirty="0" smtClean="0"/>
              <a:t>APB</a:t>
            </a:r>
            <a:r>
              <a:rPr lang="zh-CN" altLang="en-US" sz="1600" dirty="0" smtClean="0"/>
              <a:t>接口存储器设计的</a:t>
            </a:r>
            <a:r>
              <a:rPr lang="zh-CN" altLang="en-US" sz="1600" smtClean="0"/>
              <a:t>验证</a:t>
            </a:r>
            <a:r>
              <a:rPr lang="zh-CN" altLang="en-US" sz="1600" smtClean="0"/>
              <a:t>平台</a:t>
            </a:r>
            <a:endParaRPr lang="zh-CN" altLang="en-US" sz="1600" dirty="0" smtClean="0"/>
          </a:p>
          <a:p>
            <a:r>
              <a:rPr lang="zh-CN" altLang="en-US" sz="1800" dirty="0" smtClean="0"/>
              <a:t>实验要求：</a:t>
            </a:r>
            <a:endParaRPr lang="en-US" altLang="zh-CN" sz="1800" dirty="0" smtClean="0"/>
          </a:p>
          <a:p>
            <a:pPr lvl="1"/>
            <a:r>
              <a:rPr lang="zh-CN" altLang="en-US" sz="1400" dirty="0" smtClean="0"/>
              <a:t>熟悉</a:t>
            </a:r>
            <a:r>
              <a:rPr lang="zh-CN" altLang="en-US" sz="1400" dirty="0" smtClean="0"/>
              <a:t>基于</a:t>
            </a:r>
            <a:r>
              <a:rPr lang="en-US" altLang="zh-CN" sz="1400" dirty="0" smtClean="0"/>
              <a:t>transaction</a:t>
            </a:r>
            <a:r>
              <a:rPr lang="zh-CN" altLang="en-US" sz="1400" dirty="0" smtClean="0"/>
              <a:t>的验证平台的</a:t>
            </a:r>
            <a:r>
              <a:rPr lang="zh-CN" altLang="zh-CN" sz="1400" dirty="0" smtClean="0"/>
              <a:t>模块和结构。</a:t>
            </a:r>
            <a:endParaRPr lang="en-US" altLang="zh-CN" sz="1400" dirty="0" smtClean="0"/>
          </a:p>
          <a:p>
            <a:pPr lvl="1"/>
            <a:r>
              <a:rPr lang="zh-CN" altLang="en-US" sz="1400" dirty="0" smtClean="0"/>
              <a:t>进一步熟悉</a:t>
            </a:r>
            <a:r>
              <a:rPr lang="en-US" altLang="zh-CN" sz="1400" dirty="0" smtClean="0"/>
              <a:t>VCS</a:t>
            </a:r>
            <a:r>
              <a:rPr lang="zh-CN" altLang="en-US" sz="1400" dirty="0" smtClean="0"/>
              <a:t>的使用</a:t>
            </a:r>
            <a:endParaRPr lang="en-US" altLang="zh-CN" sz="1400" dirty="0" smtClean="0"/>
          </a:p>
          <a:p>
            <a:pPr lvl="1"/>
            <a:endParaRPr lang="zh-CN" altLang="en-US" sz="14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实验主要设计文件</a:t>
            </a:r>
            <a:endParaRPr lang="zh-CN" altLang="en-US" dirty="0"/>
          </a:p>
        </p:txBody>
      </p:sp>
      <p:sp>
        <p:nvSpPr>
          <p:cNvPr id="3" name="内容占位符 2"/>
          <p:cNvSpPr>
            <a:spLocks noGrp="1"/>
          </p:cNvSpPr>
          <p:nvPr>
            <p:ph idx="1"/>
          </p:nvPr>
        </p:nvSpPr>
        <p:spPr>
          <a:xfrm>
            <a:off x="467544" y="836712"/>
            <a:ext cx="8229600" cy="5328592"/>
          </a:xfrm>
        </p:spPr>
        <p:txBody>
          <a:bodyPr/>
          <a:lstStyle/>
          <a:p>
            <a:r>
              <a:rPr lang="zh-CN" altLang="en-US" sz="2000" dirty="0" smtClean="0"/>
              <a:t>主要文件：</a:t>
            </a: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pPr lvl="1"/>
            <a:endParaRPr lang="en-US" altLang="zh-CN" sz="1800" dirty="0" smtClean="0"/>
          </a:p>
          <a:p>
            <a:pPr lvl="1"/>
            <a:endParaRPr lang="en-US" altLang="zh-CN" sz="1800" dirty="0" smtClean="0"/>
          </a:p>
          <a:p>
            <a:pPr lvl="1"/>
            <a:r>
              <a:rPr lang="en-US" altLang="zh-CN" sz="1800" dirty="0" err="1" smtClean="0"/>
              <a:t>arb_gen</a:t>
            </a:r>
            <a:r>
              <a:rPr lang="en-US" altLang="zh-CN" sz="1800" dirty="0" smtClean="0"/>
              <a:t> .</a:t>
            </a:r>
            <a:r>
              <a:rPr lang="en-US" altLang="zh-CN" sz="1800" dirty="0" err="1" smtClean="0"/>
              <a:t>sv</a:t>
            </a:r>
            <a:r>
              <a:rPr lang="zh-CN" altLang="en-US" sz="1800" dirty="0" smtClean="0"/>
              <a:t>：</a:t>
            </a:r>
            <a:endParaRPr lang="en-US" altLang="zh-CN" sz="1800" dirty="0" smtClean="0"/>
          </a:p>
          <a:p>
            <a:pPr lvl="1"/>
            <a:r>
              <a:rPr lang="en-US" altLang="zh-CN" sz="1800" dirty="0" smtClean="0"/>
              <a:t>apb_if.sv:  APB </a:t>
            </a:r>
            <a:r>
              <a:rPr lang="zh-CN" altLang="en-US" sz="1800" dirty="0" smtClean="0"/>
              <a:t>接口定义</a:t>
            </a:r>
            <a:r>
              <a:rPr lang="en-US" altLang="zh-CN" sz="1800" dirty="0" smtClean="0"/>
              <a:t>  </a:t>
            </a:r>
          </a:p>
          <a:p>
            <a:pPr lvl="1"/>
            <a:r>
              <a:rPr lang="en-US" altLang="zh-CN" sz="1800" dirty="0" smtClean="0"/>
              <a:t>apb_trans.sv:  APB </a:t>
            </a:r>
            <a:r>
              <a:rPr lang="zh-CN" altLang="en-US" sz="1800" dirty="0" smtClean="0"/>
              <a:t>事务定义</a:t>
            </a:r>
            <a:endParaRPr lang="en-US" altLang="zh-CN" sz="1800" dirty="0" smtClean="0"/>
          </a:p>
          <a:p>
            <a:pPr lvl="1"/>
            <a:r>
              <a:rPr lang="en-US" altLang="zh-CN" sz="1800" dirty="0" smtClean="0"/>
              <a:t>apb_master.sv  APB Master</a:t>
            </a:r>
            <a:r>
              <a:rPr lang="zh-CN" altLang="en-US" sz="1800" dirty="0" smtClean="0"/>
              <a:t>验证逐渐</a:t>
            </a:r>
            <a:endParaRPr lang="en-US" altLang="zh-CN" sz="1800" dirty="0" smtClean="0"/>
          </a:p>
          <a:p>
            <a:pPr lvl="2"/>
            <a:r>
              <a:rPr lang="zh-CN" altLang="en-US" sz="1600" dirty="0" smtClean="0"/>
              <a:t>接受事务，使用</a:t>
            </a:r>
            <a:r>
              <a:rPr lang="en-US" altLang="zh-CN" sz="1600" dirty="0" smtClean="0"/>
              <a:t>BFM</a:t>
            </a:r>
            <a:r>
              <a:rPr lang="zh-CN" altLang="en-US" sz="1600" dirty="0" smtClean="0"/>
              <a:t>驱动</a:t>
            </a:r>
            <a:r>
              <a:rPr lang="en-US" altLang="zh-CN" sz="1600" dirty="0" smtClean="0"/>
              <a:t>Pin</a:t>
            </a:r>
            <a:r>
              <a:rPr lang="zh-CN" altLang="en-US" sz="1600" dirty="0" smtClean="0"/>
              <a:t>和周期精确的中心信号 </a:t>
            </a:r>
            <a:r>
              <a:rPr lang="en-US" altLang="zh-CN" sz="1600" dirty="0" smtClean="0"/>
              <a:t> </a:t>
            </a:r>
          </a:p>
          <a:p>
            <a:pPr lvl="1"/>
            <a:r>
              <a:rPr lang="en-US" altLang="zh-CN" sz="1800" dirty="0" err="1" smtClean="0"/>
              <a:t>Makefile</a:t>
            </a:r>
            <a:r>
              <a:rPr lang="en-US" altLang="zh-CN" sz="1800" dirty="0" smtClean="0"/>
              <a:t> </a:t>
            </a:r>
          </a:p>
          <a:p>
            <a:pPr lvl="1"/>
            <a:r>
              <a:rPr lang="en-US" altLang="zh-CN" sz="1800" dirty="0" err="1" smtClean="0"/>
              <a:t>mem.v</a:t>
            </a:r>
            <a:r>
              <a:rPr lang="en-US" altLang="zh-CN" sz="1800" dirty="0" smtClean="0"/>
              <a:t>:  APB </a:t>
            </a:r>
            <a:r>
              <a:rPr lang="zh-CN" altLang="en-US" sz="1800" dirty="0" smtClean="0"/>
              <a:t>接口的</a:t>
            </a:r>
            <a:r>
              <a:rPr lang="en-US" altLang="zh-CN" sz="1800" dirty="0" smtClean="0"/>
              <a:t>Memory</a:t>
            </a:r>
            <a:r>
              <a:rPr lang="zh-CN" altLang="en-US" sz="1800" dirty="0" smtClean="0"/>
              <a:t>模型</a:t>
            </a:r>
            <a:r>
              <a:rPr lang="en-US" altLang="zh-CN" sz="1800" dirty="0" smtClean="0"/>
              <a:t> </a:t>
            </a:r>
          </a:p>
          <a:p>
            <a:pPr lvl="1"/>
            <a:r>
              <a:rPr lang="en-US" altLang="zh-CN" sz="1800" dirty="0" err="1" smtClean="0"/>
              <a:t>top.v</a:t>
            </a:r>
            <a:r>
              <a:rPr lang="en-US" altLang="zh-CN" sz="1800" dirty="0" smtClean="0"/>
              <a:t>, </a:t>
            </a:r>
            <a:r>
              <a:rPr lang="en-US" altLang="zh-CN" sz="1800" dirty="0" err="1" smtClean="0"/>
              <a:t>root.v</a:t>
            </a:r>
            <a:r>
              <a:rPr lang="en-US" altLang="zh-CN" sz="1800" dirty="0" smtClean="0"/>
              <a:t> :  </a:t>
            </a:r>
            <a:r>
              <a:rPr lang="zh-CN" altLang="en-US" sz="1800" dirty="0" smtClean="0"/>
              <a:t>设计顶层</a:t>
            </a:r>
            <a:endParaRPr lang="en-US" altLang="zh-CN" sz="1800" dirty="0" smtClean="0"/>
          </a:p>
          <a:p>
            <a:pPr lvl="1"/>
            <a:r>
              <a:rPr lang="en-US" altLang="zh-CN" sz="1800" dirty="0" err="1" smtClean="0"/>
              <a:t>test.v</a:t>
            </a:r>
            <a:r>
              <a:rPr lang="en-US" altLang="zh-CN" sz="1800" dirty="0" smtClean="0"/>
              <a:t>: </a:t>
            </a:r>
            <a:r>
              <a:rPr lang="zh-CN" altLang="en-US" sz="1800" dirty="0" smtClean="0"/>
              <a:t>验证</a:t>
            </a:r>
            <a:r>
              <a:rPr lang="en-US" altLang="zh-CN" sz="1800" dirty="0" smtClean="0"/>
              <a:t>Program</a:t>
            </a:r>
          </a:p>
          <a:p>
            <a:pPr lvl="2"/>
            <a:endParaRPr lang="en-US" altLang="zh-CN" sz="1600" dirty="0" smtClean="0"/>
          </a:p>
          <a:p>
            <a:pPr lvl="1"/>
            <a:endParaRPr lang="en-US" altLang="zh-CN" dirty="0" smtClean="0"/>
          </a:p>
          <a:p>
            <a:pPr lvl="1"/>
            <a:endParaRPr lang="zh-CN" altLang="en-US" sz="1800" dirty="0"/>
          </a:p>
        </p:txBody>
      </p:sp>
      <p:pic>
        <p:nvPicPr>
          <p:cNvPr id="40962" name="Picture 2"/>
          <p:cNvPicPr>
            <a:picLocks noChangeAspect="1" noChangeArrowheads="1"/>
          </p:cNvPicPr>
          <p:nvPr/>
        </p:nvPicPr>
        <p:blipFill>
          <a:blip r:embed="rId2" cstate="print"/>
          <a:srcRect/>
          <a:stretch>
            <a:fillRect/>
          </a:stretch>
        </p:blipFill>
        <p:spPr bwMode="auto">
          <a:xfrm>
            <a:off x="755576" y="1268760"/>
            <a:ext cx="2528887" cy="1892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实验内容：</a:t>
            </a:r>
            <a:endParaRPr lang="zh-CN" altLang="en-US" dirty="0"/>
          </a:p>
        </p:txBody>
      </p:sp>
      <p:sp>
        <p:nvSpPr>
          <p:cNvPr id="3" name="内容占位符 2"/>
          <p:cNvSpPr>
            <a:spLocks noGrp="1"/>
          </p:cNvSpPr>
          <p:nvPr>
            <p:ph idx="1"/>
          </p:nvPr>
        </p:nvSpPr>
        <p:spPr>
          <a:xfrm>
            <a:off x="457200" y="980728"/>
            <a:ext cx="4546848" cy="5328592"/>
          </a:xfrm>
        </p:spPr>
        <p:txBody>
          <a:bodyPr/>
          <a:lstStyle/>
          <a:p>
            <a:pPr marL="457200" indent="-457200">
              <a:buFont typeface="+mj-lt"/>
              <a:buAutoNum type="arabicPeriod"/>
              <a:defRPr/>
            </a:pPr>
            <a:r>
              <a:rPr lang="zh-CN" altLang="en-US" sz="2000" dirty="0" smtClean="0">
                <a:latin typeface="+mn-ea"/>
                <a:ea typeface="+mn-ea"/>
              </a:rPr>
              <a:t>分析</a:t>
            </a:r>
            <a:r>
              <a:rPr lang="en-US" altLang="zh-CN" sz="2000" dirty="0" smtClean="0">
                <a:latin typeface="+mn-ea"/>
                <a:ea typeface="+mn-ea"/>
              </a:rPr>
              <a:t>apb_trans.sv</a:t>
            </a:r>
            <a:r>
              <a:rPr lang="zh-CN" altLang="en-US" sz="2000" dirty="0" smtClean="0">
                <a:latin typeface="+mn-ea"/>
                <a:ea typeface="+mn-ea"/>
              </a:rPr>
              <a:t>中</a:t>
            </a:r>
            <a:r>
              <a:rPr lang="en-US" altLang="zh-CN" sz="2000" dirty="0" smtClean="0">
                <a:latin typeface="+mn-ea"/>
                <a:ea typeface="+mn-ea"/>
              </a:rPr>
              <a:t>APB</a:t>
            </a:r>
            <a:r>
              <a:rPr lang="zh-CN" altLang="en-US" sz="2000" dirty="0" smtClean="0">
                <a:latin typeface="+mn-ea"/>
                <a:ea typeface="+mn-ea"/>
              </a:rPr>
              <a:t>事务定义，并完成以下代码</a:t>
            </a:r>
            <a:endParaRPr lang="en-US" altLang="zh-CN" sz="2000" dirty="0" smtClean="0">
              <a:latin typeface="+mn-ea"/>
              <a:ea typeface="+mn-ea"/>
            </a:endParaRPr>
          </a:p>
          <a:p>
            <a:pPr lvl="1">
              <a:defRPr/>
            </a:pPr>
            <a:r>
              <a:rPr lang="zh-CN" altLang="en-US" sz="1800" dirty="0" smtClean="0">
                <a:latin typeface="+mn-ea"/>
                <a:ea typeface="+mn-ea"/>
              </a:rPr>
              <a:t>加</a:t>
            </a:r>
            <a:r>
              <a:rPr lang="en-US" altLang="zh-CN" sz="1800" dirty="0" smtClean="0">
                <a:latin typeface="+mn-ea"/>
                <a:ea typeface="+mn-ea"/>
              </a:rPr>
              <a:t>display</a:t>
            </a:r>
            <a:r>
              <a:rPr lang="zh-CN" altLang="en-US" sz="1800" dirty="0" smtClean="0">
                <a:latin typeface="+mn-ea"/>
                <a:ea typeface="+mn-ea"/>
              </a:rPr>
              <a:t>功能，打印出事务中的数据</a:t>
            </a:r>
            <a:endParaRPr lang="en-US" altLang="zh-CN" sz="1800" dirty="0" smtClean="0">
              <a:latin typeface="+mn-ea"/>
              <a:ea typeface="+mn-ea"/>
            </a:endParaRPr>
          </a:p>
          <a:p>
            <a:pPr lvl="1">
              <a:defRPr/>
            </a:pPr>
            <a:r>
              <a:rPr lang="zh-CN" altLang="en-US" sz="1800" dirty="0" smtClean="0">
                <a:latin typeface="+mn-ea"/>
                <a:ea typeface="+mn-ea"/>
              </a:rPr>
              <a:t>增加</a:t>
            </a:r>
            <a:r>
              <a:rPr lang="en-US" altLang="zh-CN" sz="1800" dirty="0" smtClean="0">
                <a:latin typeface="+mn-ea"/>
                <a:ea typeface="+mn-ea"/>
              </a:rPr>
              <a:t>copy</a:t>
            </a:r>
            <a:r>
              <a:rPr lang="zh-CN" altLang="en-US" sz="1800" dirty="0" smtClean="0">
                <a:latin typeface="+mn-ea"/>
                <a:ea typeface="+mn-ea"/>
              </a:rPr>
              <a:t>功能，返回</a:t>
            </a:r>
            <a:r>
              <a:rPr lang="en-US" altLang="zh-CN" sz="1800" dirty="0" smtClean="0">
                <a:latin typeface="+mn-ea"/>
                <a:ea typeface="+mn-ea"/>
              </a:rPr>
              <a:t>class</a:t>
            </a:r>
            <a:r>
              <a:rPr lang="zh-CN" altLang="en-US" sz="1800" dirty="0" smtClean="0">
                <a:latin typeface="+mn-ea"/>
                <a:ea typeface="+mn-ea"/>
              </a:rPr>
              <a:t>的一个拷贝</a:t>
            </a:r>
            <a:endParaRPr lang="en-US" altLang="zh-CN" sz="1800" dirty="0" smtClean="0">
              <a:latin typeface="+mn-ea"/>
              <a:ea typeface="+mn-ea"/>
            </a:endParaRPr>
          </a:p>
          <a:p>
            <a:pPr marL="457200" indent="-457200">
              <a:buFont typeface="+mj-lt"/>
              <a:buAutoNum type="arabicPeriod"/>
              <a:defRPr/>
            </a:pPr>
            <a:r>
              <a:rPr lang="zh-CN" altLang="en-US" sz="2000" dirty="0" smtClean="0">
                <a:latin typeface="+mn-ea"/>
                <a:ea typeface="+mn-ea"/>
              </a:rPr>
              <a:t>分析事务产生</a:t>
            </a:r>
            <a:r>
              <a:rPr lang="en-US" altLang="zh-CN" sz="2000" dirty="0" smtClean="0">
                <a:latin typeface="+mn-ea"/>
                <a:ea typeface="+mn-ea"/>
              </a:rPr>
              <a:t>apb_gen.sv</a:t>
            </a:r>
            <a:r>
              <a:rPr lang="zh-CN" altLang="en-US" sz="2000" dirty="0" smtClean="0">
                <a:latin typeface="+mn-ea"/>
                <a:ea typeface="+mn-ea"/>
              </a:rPr>
              <a:t>代码，并完成以下代码</a:t>
            </a:r>
          </a:p>
          <a:p>
            <a:pPr lvl="1">
              <a:defRPr/>
            </a:pPr>
            <a:r>
              <a:rPr lang="zh-CN" altLang="en-US" sz="1800" dirty="0" smtClean="0">
                <a:latin typeface="+mn-ea"/>
                <a:ea typeface="+mn-ea"/>
              </a:rPr>
              <a:t>在</a:t>
            </a:r>
            <a:r>
              <a:rPr lang="en-US" altLang="zh-CN" sz="1800" dirty="0" err="1" smtClean="0">
                <a:latin typeface="+mn-ea"/>
                <a:ea typeface="+mn-ea"/>
              </a:rPr>
              <a:t>apb_env</a:t>
            </a:r>
            <a:r>
              <a:rPr lang="en-US" altLang="zh-CN" sz="1800" dirty="0" smtClean="0">
                <a:latin typeface="+mn-ea"/>
                <a:ea typeface="+mn-ea"/>
              </a:rPr>
              <a:t>/apb_gen.sv</a:t>
            </a:r>
            <a:r>
              <a:rPr lang="zh-CN" altLang="en-US" sz="1800" dirty="0" smtClean="0">
                <a:latin typeface="+mn-ea"/>
                <a:ea typeface="+mn-ea"/>
              </a:rPr>
              <a:t>中编写类的构造函数。在构造函数中完成初始化</a:t>
            </a:r>
            <a:r>
              <a:rPr lang="en-US" altLang="zh-CN" sz="1800" dirty="0" smtClean="0">
                <a:latin typeface="+mn-ea"/>
                <a:ea typeface="+mn-ea"/>
              </a:rPr>
              <a:t>mailbox</a:t>
            </a:r>
            <a:r>
              <a:rPr lang="zh-CN" altLang="en-US" sz="1800" dirty="0" smtClean="0">
                <a:latin typeface="+mn-ea"/>
                <a:ea typeface="+mn-ea"/>
              </a:rPr>
              <a:t>、</a:t>
            </a:r>
            <a:r>
              <a:rPr lang="en-US" altLang="zh-CN" sz="1800" dirty="0" err="1" smtClean="0">
                <a:latin typeface="+mn-ea"/>
                <a:ea typeface="+mn-ea"/>
              </a:rPr>
              <a:t>transactor</a:t>
            </a:r>
            <a:r>
              <a:rPr lang="zh-CN" altLang="en-US" sz="1800" dirty="0" smtClean="0">
                <a:latin typeface="+mn-ea"/>
                <a:ea typeface="+mn-ea"/>
              </a:rPr>
              <a:t>对象、和</a:t>
            </a:r>
            <a:r>
              <a:rPr lang="en-US" altLang="zh-CN" sz="1800" dirty="0" smtClean="0">
                <a:latin typeface="+mn-ea"/>
                <a:ea typeface="+mn-ea"/>
              </a:rPr>
              <a:t>transactions</a:t>
            </a:r>
            <a:r>
              <a:rPr lang="zh-CN" altLang="en-US" sz="1800" dirty="0" smtClean="0">
                <a:latin typeface="+mn-ea"/>
                <a:ea typeface="+mn-ea"/>
              </a:rPr>
              <a:t>的最大数量设置</a:t>
            </a:r>
          </a:p>
          <a:p>
            <a:pPr lvl="1">
              <a:defRPr/>
            </a:pPr>
            <a:r>
              <a:rPr lang="zh-CN" altLang="en-US" sz="1800" dirty="0" smtClean="0">
                <a:latin typeface="+mn-ea"/>
                <a:ea typeface="+mn-ea"/>
              </a:rPr>
              <a:t>在任务</a:t>
            </a:r>
            <a:r>
              <a:rPr lang="en-US" altLang="zh-CN" sz="1800" dirty="0" smtClean="0">
                <a:latin typeface="+mn-ea"/>
                <a:ea typeface="+mn-ea"/>
              </a:rPr>
              <a:t>main</a:t>
            </a:r>
            <a:r>
              <a:rPr lang="zh-CN" altLang="en-US" sz="1800" dirty="0" smtClean="0">
                <a:latin typeface="+mn-ea"/>
                <a:ea typeface="+mn-ea"/>
              </a:rPr>
              <a:t>中，使用循环把</a:t>
            </a:r>
            <a:r>
              <a:rPr lang="en-US" altLang="zh-CN" sz="1800" dirty="0" err="1" smtClean="0">
                <a:latin typeface="+mn-ea"/>
                <a:ea typeface="+mn-ea"/>
              </a:rPr>
              <a:t>max_trans_cnt</a:t>
            </a:r>
            <a:r>
              <a:rPr lang="zh-CN" altLang="en-US" sz="1800" dirty="0" smtClean="0">
                <a:latin typeface="+mn-ea"/>
                <a:ea typeface="+mn-ea"/>
              </a:rPr>
              <a:t>个随机的</a:t>
            </a:r>
            <a:r>
              <a:rPr lang="en-US" altLang="zh-CN" sz="1800" dirty="0" smtClean="0">
                <a:latin typeface="+mn-ea"/>
                <a:ea typeface="+mn-ea"/>
              </a:rPr>
              <a:t>transaction</a:t>
            </a:r>
            <a:r>
              <a:rPr lang="zh-CN" altLang="en-US" sz="1800" dirty="0" smtClean="0">
                <a:latin typeface="+mn-ea"/>
                <a:ea typeface="+mn-ea"/>
              </a:rPr>
              <a:t>传递给</a:t>
            </a:r>
            <a:r>
              <a:rPr lang="en-US" altLang="zh-CN" sz="1800" dirty="0" smtClean="0">
                <a:latin typeface="+mn-ea"/>
                <a:ea typeface="+mn-ea"/>
              </a:rPr>
              <a:t>mailbox</a:t>
            </a:r>
          </a:p>
          <a:p>
            <a:pPr>
              <a:defRPr/>
            </a:pPr>
            <a:endParaRPr lang="en-US" altLang="zh-CN" dirty="0" smtClean="0">
              <a:latin typeface="黑体" pitchFamily="49" charset="-122"/>
              <a:ea typeface="黑体" pitchFamily="49" charset="-122"/>
            </a:endParaRPr>
          </a:p>
          <a:p>
            <a:pPr>
              <a:defRPr/>
            </a:pPr>
            <a:endParaRPr lang="en-US" altLang="zh-CN" dirty="0" smtClean="0">
              <a:latin typeface="黑体" pitchFamily="49" charset="-122"/>
              <a:ea typeface="黑体" pitchFamily="49" charset="-122"/>
            </a:endParaRPr>
          </a:p>
          <a:p>
            <a:pPr>
              <a:defRPr/>
            </a:pPr>
            <a:endParaRPr lang="en-US" altLang="zh-CN" dirty="0" smtClean="0">
              <a:latin typeface="黑体" pitchFamily="49" charset="-122"/>
              <a:ea typeface="黑体" pitchFamily="49" charset="-122"/>
            </a:endParaRPr>
          </a:p>
          <a:p>
            <a:pPr lvl="1">
              <a:defRPr/>
            </a:pPr>
            <a:endParaRPr lang="en-US" altLang="zh-CN" sz="1800" dirty="0" smtClean="0">
              <a:latin typeface="黑体" pitchFamily="49" charset="-122"/>
              <a:ea typeface="黑体" pitchFamily="49" charset="-122"/>
            </a:endParaRPr>
          </a:p>
          <a:p>
            <a:endParaRPr lang="zh-CN" altLang="en-US" sz="2000" dirty="0"/>
          </a:p>
        </p:txBody>
      </p:sp>
      <p:pic>
        <p:nvPicPr>
          <p:cNvPr id="41987" name="Picture 3"/>
          <p:cNvPicPr>
            <a:picLocks noChangeAspect="1" noChangeArrowheads="1"/>
          </p:cNvPicPr>
          <p:nvPr/>
        </p:nvPicPr>
        <p:blipFill>
          <a:blip r:embed="rId2" cstate="print"/>
          <a:srcRect/>
          <a:stretch>
            <a:fillRect/>
          </a:stretch>
        </p:blipFill>
        <p:spPr bwMode="auto">
          <a:xfrm>
            <a:off x="5436096" y="476672"/>
            <a:ext cx="3298206" cy="1872208"/>
          </a:xfrm>
          <a:prstGeom prst="rect">
            <a:avLst/>
          </a:prstGeom>
          <a:noFill/>
          <a:ln w="9525">
            <a:noFill/>
            <a:miter lim="800000"/>
            <a:headEnd/>
            <a:tailEnd/>
          </a:ln>
        </p:spPr>
      </p:pic>
      <p:pic>
        <p:nvPicPr>
          <p:cNvPr id="41989" name="Picture 5"/>
          <p:cNvPicPr>
            <a:picLocks noChangeAspect="1" noChangeArrowheads="1"/>
          </p:cNvPicPr>
          <p:nvPr/>
        </p:nvPicPr>
        <p:blipFill>
          <a:blip r:embed="rId3" cstate="print"/>
          <a:srcRect/>
          <a:stretch>
            <a:fillRect/>
          </a:stretch>
        </p:blipFill>
        <p:spPr bwMode="auto">
          <a:xfrm>
            <a:off x="5220072" y="3501008"/>
            <a:ext cx="3618076" cy="216024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实验内容：</a:t>
            </a:r>
            <a:endParaRPr lang="zh-CN" altLang="en-US" dirty="0"/>
          </a:p>
        </p:txBody>
      </p:sp>
      <p:sp>
        <p:nvSpPr>
          <p:cNvPr id="3" name="内容占位符 2"/>
          <p:cNvSpPr>
            <a:spLocks noGrp="1"/>
          </p:cNvSpPr>
          <p:nvPr>
            <p:ph idx="1"/>
          </p:nvPr>
        </p:nvSpPr>
        <p:spPr>
          <a:xfrm>
            <a:off x="457200" y="980728"/>
            <a:ext cx="4474840" cy="5328592"/>
          </a:xfrm>
        </p:spPr>
        <p:txBody>
          <a:bodyPr/>
          <a:lstStyle/>
          <a:p>
            <a:pPr>
              <a:buFont typeface="+mj-lt"/>
              <a:buAutoNum type="arabicPeriod" startAt="3"/>
            </a:pPr>
            <a:r>
              <a:rPr lang="zh-CN" altLang="en-US" sz="1800" dirty="0" smtClean="0">
                <a:latin typeface="+mn-ea"/>
                <a:ea typeface="+mn-ea"/>
              </a:rPr>
              <a:t>分析验证组件</a:t>
            </a:r>
            <a:r>
              <a:rPr lang="en-US" altLang="zh-CN" sz="1800" dirty="0" smtClean="0">
                <a:latin typeface="+mn-ea"/>
                <a:ea typeface="+mn-ea"/>
              </a:rPr>
              <a:t>apb_master.sv</a:t>
            </a:r>
            <a:r>
              <a:rPr lang="zh-CN" altLang="en-US" sz="1800" dirty="0" smtClean="0">
                <a:latin typeface="+mn-ea"/>
                <a:ea typeface="+mn-ea"/>
              </a:rPr>
              <a:t>代码，完成以下代码</a:t>
            </a:r>
            <a:endParaRPr lang="en-US" altLang="zh-CN" sz="1800" dirty="0" smtClean="0">
              <a:latin typeface="+mn-ea"/>
              <a:ea typeface="+mn-ea"/>
            </a:endParaRPr>
          </a:p>
          <a:p>
            <a:pPr lvl="1"/>
            <a:r>
              <a:rPr lang="zh-CN" altLang="en-US" sz="1600" dirty="0" smtClean="0">
                <a:latin typeface="+mn-ea"/>
                <a:ea typeface="+mn-ea"/>
              </a:rPr>
              <a:t>分析</a:t>
            </a:r>
            <a:r>
              <a:rPr lang="en-US" altLang="zh-CN" sz="1600" dirty="0" smtClean="0">
                <a:latin typeface="+mn-ea"/>
                <a:ea typeface="+mn-ea"/>
              </a:rPr>
              <a:t>read</a:t>
            </a:r>
            <a:r>
              <a:rPr lang="zh-CN" altLang="en-US" sz="1600" dirty="0" smtClean="0">
                <a:latin typeface="+mn-ea"/>
                <a:ea typeface="+mn-ea"/>
              </a:rPr>
              <a:t>、</a:t>
            </a:r>
            <a:r>
              <a:rPr lang="en-US" altLang="zh-CN" sz="1600" dirty="0" smtClean="0">
                <a:latin typeface="+mn-ea"/>
                <a:ea typeface="+mn-ea"/>
              </a:rPr>
              <a:t>write</a:t>
            </a:r>
            <a:r>
              <a:rPr lang="zh-CN" altLang="en-US" sz="1600" dirty="0" smtClean="0">
                <a:latin typeface="+mn-ea"/>
                <a:ea typeface="+mn-ea"/>
              </a:rPr>
              <a:t>、</a:t>
            </a:r>
            <a:r>
              <a:rPr lang="en-US" altLang="zh-CN" sz="1600" dirty="0" smtClean="0">
                <a:latin typeface="+mn-ea"/>
                <a:ea typeface="+mn-ea"/>
              </a:rPr>
              <a:t>idle</a:t>
            </a:r>
            <a:r>
              <a:rPr lang="zh-CN" altLang="en-US" sz="1600" dirty="0" smtClean="0">
                <a:latin typeface="+mn-ea"/>
                <a:ea typeface="+mn-ea"/>
              </a:rPr>
              <a:t>等</a:t>
            </a:r>
            <a:r>
              <a:rPr lang="en-US" altLang="zh-CN" sz="1600" dirty="0" smtClean="0">
                <a:latin typeface="+mn-ea"/>
                <a:ea typeface="+mn-ea"/>
              </a:rPr>
              <a:t>BFM </a:t>
            </a:r>
            <a:r>
              <a:rPr lang="zh-CN" altLang="en-US" sz="1600" dirty="0" smtClean="0">
                <a:latin typeface="+mn-ea"/>
                <a:ea typeface="+mn-ea"/>
              </a:rPr>
              <a:t>函数功能</a:t>
            </a:r>
            <a:endParaRPr lang="en-US" altLang="zh-CN" sz="1600" dirty="0" smtClean="0">
              <a:latin typeface="+mn-ea"/>
              <a:ea typeface="+mn-ea"/>
            </a:endParaRPr>
          </a:p>
          <a:p>
            <a:pPr lvl="1"/>
            <a:r>
              <a:rPr lang="zh-CN" altLang="en-US" sz="1600" dirty="0" smtClean="0">
                <a:latin typeface="+mn-ea"/>
                <a:ea typeface="+mn-ea"/>
              </a:rPr>
              <a:t>编辑构造函数，初始化</a:t>
            </a:r>
            <a:r>
              <a:rPr lang="en-US" altLang="zh-CN" sz="1600" dirty="0" smtClean="0">
                <a:latin typeface="+mn-ea"/>
                <a:ea typeface="+mn-ea"/>
              </a:rPr>
              <a:t>mailbox</a:t>
            </a:r>
            <a:r>
              <a:rPr lang="zh-CN" altLang="en-US" sz="1600" dirty="0" smtClean="0">
                <a:latin typeface="+mn-ea"/>
                <a:ea typeface="+mn-ea"/>
              </a:rPr>
              <a:t>、创建</a:t>
            </a:r>
            <a:r>
              <a:rPr lang="en-US" altLang="zh-CN" sz="1600" dirty="0" err="1" smtClean="0">
                <a:latin typeface="+mn-ea"/>
                <a:ea typeface="+mn-ea"/>
              </a:rPr>
              <a:t>apb</a:t>
            </a:r>
            <a:r>
              <a:rPr lang="zh-CN" altLang="en-US" sz="1600" dirty="0" smtClean="0">
                <a:latin typeface="+mn-ea"/>
                <a:ea typeface="+mn-ea"/>
              </a:rPr>
              <a:t>的</a:t>
            </a:r>
            <a:r>
              <a:rPr lang="en-US" altLang="zh-CN" sz="1600" dirty="0" smtClean="0">
                <a:latin typeface="+mn-ea"/>
                <a:ea typeface="+mn-ea"/>
              </a:rPr>
              <a:t>transaction </a:t>
            </a:r>
            <a:r>
              <a:rPr lang="en-US" altLang="zh-CN" sz="1600" dirty="0" err="1" smtClean="0">
                <a:latin typeface="+mn-ea"/>
                <a:ea typeface="+mn-ea"/>
              </a:rPr>
              <a:t>tr</a:t>
            </a:r>
            <a:r>
              <a:rPr lang="zh-CN" altLang="en-US" sz="1600" dirty="0" smtClean="0">
                <a:latin typeface="+mn-ea"/>
                <a:ea typeface="+mn-ea"/>
              </a:rPr>
              <a:t>，</a:t>
            </a:r>
            <a:endParaRPr lang="en-US" altLang="zh-CN" sz="1600" dirty="0" smtClean="0">
              <a:latin typeface="+mn-ea"/>
              <a:ea typeface="+mn-ea"/>
            </a:endParaRPr>
          </a:p>
          <a:p>
            <a:pPr lvl="1"/>
            <a:r>
              <a:rPr lang="zh-CN" altLang="en-US" sz="1600" dirty="0" smtClean="0">
                <a:latin typeface="+mn-ea"/>
                <a:ea typeface="+mn-ea"/>
              </a:rPr>
              <a:t>在任务</a:t>
            </a:r>
            <a:r>
              <a:rPr lang="en-US" altLang="zh-CN" sz="1600" dirty="0" smtClean="0">
                <a:latin typeface="+mn-ea"/>
                <a:ea typeface="+mn-ea"/>
              </a:rPr>
              <a:t>main</a:t>
            </a:r>
            <a:r>
              <a:rPr lang="zh-CN" altLang="en-US" sz="1600" dirty="0" smtClean="0">
                <a:latin typeface="+mn-ea"/>
                <a:ea typeface="+mn-ea"/>
              </a:rPr>
              <a:t>中，使用无限循环去监控</a:t>
            </a:r>
            <a:r>
              <a:rPr lang="en-US" altLang="zh-CN" sz="1600" dirty="0" smtClean="0">
                <a:latin typeface="+mn-ea"/>
                <a:ea typeface="+mn-ea"/>
              </a:rPr>
              <a:t>mailbox</a:t>
            </a:r>
            <a:r>
              <a:rPr lang="zh-CN" altLang="en-US" sz="1600" dirty="0" smtClean="0">
                <a:latin typeface="+mn-ea"/>
                <a:ea typeface="+mn-ea"/>
              </a:rPr>
              <a:t>中是否有</a:t>
            </a:r>
            <a:r>
              <a:rPr lang="en-US" altLang="zh-CN" sz="1600" dirty="0" smtClean="0">
                <a:latin typeface="+mn-ea"/>
                <a:ea typeface="+mn-ea"/>
              </a:rPr>
              <a:t>transaction</a:t>
            </a:r>
            <a:r>
              <a:rPr lang="zh-CN" altLang="en-US" sz="1600" dirty="0" smtClean="0">
                <a:latin typeface="+mn-ea"/>
                <a:ea typeface="+mn-ea"/>
              </a:rPr>
              <a:t>，并将拿到的</a:t>
            </a:r>
            <a:r>
              <a:rPr lang="en-US" altLang="zh-CN" sz="1600" dirty="0" smtClean="0">
                <a:latin typeface="+mn-ea"/>
                <a:ea typeface="+mn-ea"/>
              </a:rPr>
              <a:t>transaction</a:t>
            </a:r>
            <a:r>
              <a:rPr lang="zh-CN" altLang="en-US" sz="1600" dirty="0" smtClean="0">
                <a:latin typeface="+mn-ea"/>
                <a:ea typeface="+mn-ea"/>
              </a:rPr>
              <a:t>解析，根据事务类型不同利用</a:t>
            </a:r>
            <a:r>
              <a:rPr lang="en-US" altLang="zh-CN" sz="1600" dirty="0" smtClean="0">
                <a:latin typeface="+mn-ea"/>
                <a:ea typeface="+mn-ea"/>
              </a:rPr>
              <a:t>read</a:t>
            </a:r>
            <a:r>
              <a:rPr lang="zh-CN" altLang="en-US" sz="1600" dirty="0" smtClean="0">
                <a:latin typeface="+mn-ea"/>
                <a:ea typeface="+mn-ea"/>
              </a:rPr>
              <a:t>、</a:t>
            </a:r>
            <a:r>
              <a:rPr lang="en-US" altLang="zh-CN" sz="1600" dirty="0" smtClean="0">
                <a:latin typeface="+mn-ea"/>
                <a:ea typeface="+mn-ea"/>
              </a:rPr>
              <a:t>write</a:t>
            </a:r>
            <a:r>
              <a:rPr lang="zh-CN" altLang="en-US" sz="1600" dirty="0" smtClean="0">
                <a:latin typeface="+mn-ea"/>
                <a:ea typeface="+mn-ea"/>
              </a:rPr>
              <a:t>、</a:t>
            </a:r>
            <a:r>
              <a:rPr lang="en-US" altLang="zh-CN" sz="1600" dirty="0" smtClean="0">
                <a:latin typeface="+mn-ea"/>
                <a:ea typeface="+mn-ea"/>
              </a:rPr>
              <a:t>idle</a:t>
            </a:r>
            <a:r>
              <a:rPr lang="zh-CN" altLang="en-US" sz="1600" dirty="0" smtClean="0">
                <a:latin typeface="+mn-ea"/>
                <a:ea typeface="+mn-ea"/>
              </a:rPr>
              <a:t>等</a:t>
            </a:r>
            <a:r>
              <a:rPr lang="en-US" altLang="zh-CN" sz="1600" dirty="0" smtClean="0">
                <a:latin typeface="+mn-ea"/>
                <a:ea typeface="+mn-ea"/>
              </a:rPr>
              <a:t>BFM task</a:t>
            </a:r>
            <a:r>
              <a:rPr lang="zh-CN" altLang="en-US" sz="1600" dirty="0" smtClean="0">
                <a:latin typeface="+mn-ea"/>
                <a:ea typeface="+mn-ea"/>
              </a:rPr>
              <a:t>做激励驱动和数据监测</a:t>
            </a:r>
            <a:endParaRPr lang="en-US" altLang="zh-CN" sz="1600" dirty="0" smtClean="0">
              <a:latin typeface="+mn-ea"/>
              <a:ea typeface="+mn-ea"/>
            </a:endParaRPr>
          </a:p>
          <a:p>
            <a:pPr lvl="0">
              <a:buFont typeface="+mj-lt"/>
              <a:buAutoNum type="arabicPeriod" startAt="4"/>
            </a:pPr>
            <a:r>
              <a:rPr lang="zh-CN" altLang="en-US" sz="1800" dirty="0" smtClean="0">
                <a:latin typeface="+mn-ea"/>
                <a:ea typeface="+mn-ea"/>
              </a:rPr>
              <a:t>分析测试</a:t>
            </a:r>
            <a:r>
              <a:rPr lang="en-US" altLang="zh-CN" sz="1800" dirty="0" smtClean="0">
                <a:latin typeface="+mn-ea"/>
                <a:ea typeface="+mn-ea"/>
              </a:rPr>
              <a:t>Program</a:t>
            </a:r>
            <a:r>
              <a:rPr lang="zh-CN" altLang="en-US" sz="1800" dirty="0" smtClean="0">
                <a:latin typeface="+mn-ea"/>
                <a:ea typeface="+mn-ea"/>
              </a:rPr>
              <a:t>程序</a:t>
            </a:r>
            <a:r>
              <a:rPr lang="en-US" altLang="zh-CN" sz="1800" dirty="0" err="1" smtClean="0">
                <a:latin typeface="+mn-ea"/>
                <a:ea typeface="+mn-ea"/>
              </a:rPr>
              <a:t>test.v</a:t>
            </a:r>
            <a:r>
              <a:rPr lang="en-US" altLang="zh-CN" sz="1800" dirty="0" smtClean="0">
                <a:latin typeface="+mn-ea"/>
                <a:ea typeface="+mn-ea"/>
              </a:rPr>
              <a:t>  ,</a:t>
            </a:r>
            <a:r>
              <a:rPr lang="zh-CN" altLang="en-US" sz="1800" dirty="0" smtClean="0">
                <a:latin typeface="+mn-ea"/>
                <a:ea typeface="+mn-ea"/>
              </a:rPr>
              <a:t>并完成以下代码</a:t>
            </a:r>
            <a:endParaRPr lang="en-US" altLang="zh-CN" sz="1800" dirty="0" smtClean="0">
              <a:latin typeface="+mn-ea"/>
              <a:ea typeface="+mn-ea"/>
            </a:endParaRPr>
          </a:p>
          <a:p>
            <a:pPr lvl="1"/>
            <a:r>
              <a:rPr lang="zh-CN" altLang="en-US" sz="1600" dirty="0" smtClean="0">
                <a:latin typeface="+mn-ea"/>
                <a:ea typeface="+mn-ea"/>
              </a:rPr>
              <a:t>完成</a:t>
            </a:r>
            <a:r>
              <a:rPr lang="en-US" altLang="zh-CN" sz="1600" dirty="0" smtClean="0">
                <a:latin typeface="+mn-ea"/>
                <a:ea typeface="+mn-ea"/>
              </a:rPr>
              <a:t>mailbox, </a:t>
            </a:r>
            <a:r>
              <a:rPr lang="zh-CN" altLang="en-US" sz="1600" dirty="0" smtClean="0">
                <a:latin typeface="+mn-ea"/>
                <a:ea typeface="+mn-ea"/>
              </a:rPr>
              <a:t>事务产生器，</a:t>
            </a:r>
            <a:r>
              <a:rPr lang="en-US" altLang="zh-CN" sz="1600" dirty="0" smtClean="0">
                <a:latin typeface="+mn-ea"/>
                <a:ea typeface="+mn-ea"/>
              </a:rPr>
              <a:t>APB Master </a:t>
            </a:r>
            <a:r>
              <a:rPr lang="zh-CN" altLang="en-US" sz="1600" dirty="0" smtClean="0">
                <a:latin typeface="+mn-ea"/>
                <a:ea typeface="+mn-ea"/>
              </a:rPr>
              <a:t>验证组件的初始化。</a:t>
            </a:r>
            <a:endParaRPr lang="en-US" altLang="zh-CN" sz="1600" dirty="0" smtClean="0">
              <a:latin typeface="+mn-ea"/>
              <a:ea typeface="+mn-ea"/>
            </a:endParaRPr>
          </a:p>
          <a:p>
            <a:pPr lvl="1"/>
            <a:r>
              <a:rPr lang="zh-CN" altLang="en-US" sz="1600" dirty="0" smtClean="0">
                <a:latin typeface="+mn-ea"/>
                <a:ea typeface="+mn-ea"/>
              </a:rPr>
              <a:t>对</a:t>
            </a:r>
            <a:r>
              <a:rPr lang="en-US" altLang="zh-CN" sz="1600" dirty="0" smtClean="0">
                <a:latin typeface="+mn-ea"/>
                <a:ea typeface="+mn-ea"/>
              </a:rPr>
              <a:t>APB Master</a:t>
            </a:r>
            <a:r>
              <a:rPr lang="zh-CN" altLang="en-US" sz="1600" dirty="0" smtClean="0">
                <a:latin typeface="+mn-ea"/>
                <a:ea typeface="+mn-ea"/>
              </a:rPr>
              <a:t>调用</a:t>
            </a:r>
            <a:r>
              <a:rPr lang="en-US" altLang="zh-CN" sz="1600" dirty="0" smtClean="0">
                <a:latin typeface="+mn-ea"/>
                <a:ea typeface="+mn-ea"/>
              </a:rPr>
              <a:t> reset</a:t>
            </a:r>
            <a:r>
              <a:rPr lang="zh-CN" altLang="en-US" sz="1600" dirty="0" smtClean="0">
                <a:latin typeface="+mn-ea"/>
                <a:ea typeface="+mn-ea"/>
              </a:rPr>
              <a:t>方法，然后</a:t>
            </a:r>
            <a:r>
              <a:rPr lang="en-US" altLang="zh-CN" sz="1600" dirty="0" smtClean="0">
                <a:latin typeface="+mn-ea"/>
                <a:ea typeface="+mn-ea"/>
              </a:rPr>
              <a:t>fork </a:t>
            </a:r>
            <a:r>
              <a:rPr lang="zh-CN" altLang="en-US" sz="1600" dirty="0" smtClean="0">
                <a:latin typeface="+mn-ea"/>
                <a:ea typeface="+mn-ea"/>
              </a:rPr>
              <a:t>出</a:t>
            </a:r>
            <a:r>
              <a:rPr lang="en-US" altLang="zh-CN" sz="1600" dirty="0" smtClean="0">
                <a:latin typeface="+mn-ea"/>
                <a:ea typeface="+mn-ea"/>
              </a:rPr>
              <a:t>Main </a:t>
            </a:r>
            <a:r>
              <a:rPr lang="zh-CN" altLang="en-US" sz="1600" dirty="0" smtClean="0">
                <a:latin typeface="+mn-ea"/>
                <a:ea typeface="+mn-ea"/>
              </a:rPr>
              <a:t>方法</a:t>
            </a:r>
            <a:r>
              <a:rPr lang="en-US" altLang="zh-CN" sz="1600" dirty="0" smtClean="0">
                <a:latin typeface="+mn-ea"/>
                <a:ea typeface="+mn-ea"/>
              </a:rPr>
              <a:t>. </a:t>
            </a:r>
            <a:endParaRPr lang="zh-CN" altLang="zh-CN" sz="1600" dirty="0" smtClean="0">
              <a:latin typeface="+mn-ea"/>
              <a:ea typeface="+mn-ea"/>
            </a:endParaRPr>
          </a:p>
          <a:p>
            <a:pPr>
              <a:buFont typeface="+mj-lt"/>
              <a:buAutoNum type="arabicPeriod" startAt="5"/>
            </a:pPr>
            <a:r>
              <a:rPr lang="zh-CN" altLang="en-US" sz="1800" dirty="0" smtClean="0"/>
              <a:t>分析</a:t>
            </a:r>
            <a:r>
              <a:rPr lang="en-US" altLang="zh-CN" sz="1800" dirty="0" err="1" smtClean="0"/>
              <a:t>Makefile</a:t>
            </a:r>
            <a:r>
              <a:rPr lang="zh-CN" altLang="en-US" sz="1800" dirty="0" smtClean="0"/>
              <a:t>内容，利用</a:t>
            </a:r>
            <a:r>
              <a:rPr lang="en-US" altLang="zh-CN" sz="1800" dirty="0" smtClean="0"/>
              <a:t>Make</a:t>
            </a:r>
            <a:r>
              <a:rPr lang="zh-CN" altLang="en-US" sz="1800" dirty="0" smtClean="0"/>
              <a:t>或自构建的命令行</a:t>
            </a:r>
            <a:r>
              <a:rPr lang="en-US" altLang="zh-CN" sz="1800" dirty="0" smtClean="0"/>
              <a:t> </a:t>
            </a:r>
            <a:r>
              <a:rPr lang="zh-CN" altLang="en-US" sz="1800" dirty="0" smtClean="0"/>
              <a:t>运行验证平台，并观察结果。如有必要使用图形界面调试代码</a:t>
            </a:r>
            <a:endParaRPr lang="zh-CN" altLang="en-US" sz="1800" dirty="0"/>
          </a:p>
        </p:txBody>
      </p:sp>
      <p:pic>
        <p:nvPicPr>
          <p:cNvPr id="43011" name="Picture 3"/>
          <p:cNvPicPr>
            <a:picLocks noChangeAspect="1" noChangeArrowheads="1"/>
          </p:cNvPicPr>
          <p:nvPr/>
        </p:nvPicPr>
        <p:blipFill>
          <a:blip r:embed="rId2" cstate="print"/>
          <a:srcRect/>
          <a:stretch>
            <a:fillRect/>
          </a:stretch>
        </p:blipFill>
        <p:spPr bwMode="auto">
          <a:xfrm>
            <a:off x="5512263" y="0"/>
            <a:ext cx="2876161" cy="3164117"/>
          </a:xfrm>
          <a:prstGeom prst="rect">
            <a:avLst/>
          </a:prstGeom>
          <a:noFill/>
          <a:ln w="9525">
            <a:noFill/>
            <a:miter lim="800000"/>
            <a:headEnd/>
            <a:tailEnd/>
          </a:ln>
        </p:spPr>
      </p:pic>
      <p:pic>
        <p:nvPicPr>
          <p:cNvPr id="43012" name="Picture 4"/>
          <p:cNvPicPr>
            <a:picLocks noChangeAspect="1" noChangeArrowheads="1"/>
          </p:cNvPicPr>
          <p:nvPr/>
        </p:nvPicPr>
        <p:blipFill>
          <a:blip r:embed="rId3" cstate="print"/>
          <a:srcRect/>
          <a:stretch>
            <a:fillRect/>
          </a:stretch>
        </p:blipFill>
        <p:spPr bwMode="auto">
          <a:xfrm>
            <a:off x="5436096" y="3573016"/>
            <a:ext cx="3542257" cy="259228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课程回顾： </a:t>
            </a:r>
            <a:r>
              <a:rPr lang="en-US" altLang="zh-CN" sz="3600" dirty="0" smtClean="0"/>
              <a:t>HDL Simulator </a:t>
            </a:r>
            <a:r>
              <a:rPr lang="zh-CN" altLang="en-US" sz="3600" dirty="0" smtClean="0"/>
              <a:t>的种类</a:t>
            </a:r>
            <a:endParaRPr lang="zh-CN" altLang="en-US" sz="3600" dirty="0"/>
          </a:p>
        </p:txBody>
      </p:sp>
      <p:sp>
        <p:nvSpPr>
          <p:cNvPr id="3" name="内容占位符 2"/>
          <p:cNvSpPr>
            <a:spLocks noGrp="1"/>
          </p:cNvSpPr>
          <p:nvPr>
            <p:ph idx="1"/>
          </p:nvPr>
        </p:nvSpPr>
        <p:spPr>
          <a:xfrm>
            <a:off x="323528" y="836712"/>
            <a:ext cx="8458200" cy="5105400"/>
          </a:xfrm>
        </p:spPr>
        <p:txBody>
          <a:bodyPr/>
          <a:lstStyle/>
          <a:p>
            <a:r>
              <a:rPr lang="zh-CN" altLang="en-US" sz="2400" dirty="0" smtClean="0"/>
              <a:t>可以根据仿真的粒度的方法</a:t>
            </a:r>
            <a:endParaRPr lang="en-US" altLang="zh-CN" sz="2400" dirty="0" smtClean="0"/>
          </a:p>
          <a:p>
            <a:pPr lvl="1"/>
            <a:r>
              <a:rPr lang="en-US" altLang="zh-CN" sz="2000" dirty="0" smtClean="0"/>
              <a:t>Event-Base</a:t>
            </a:r>
            <a:r>
              <a:rPr lang="zh-CN" altLang="en-US" sz="2000" dirty="0" smtClean="0"/>
              <a:t>：以事件的粒度仿真</a:t>
            </a:r>
            <a:endParaRPr lang="en-US" altLang="zh-CN" sz="2000" dirty="0" smtClean="0"/>
          </a:p>
          <a:p>
            <a:pPr lvl="2"/>
            <a:r>
              <a:rPr lang="zh-CN" altLang="en-US" sz="1800" dirty="0" smtClean="0"/>
              <a:t>当仿真的硬件上引脚</a:t>
            </a:r>
            <a:r>
              <a:rPr lang="en-US" altLang="zh-CN" sz="1800" dirty="0" smtClean="0"/>
              <a:t>event</a:t>
            </a:r>
            <a:r>
              <a:rPr lang="zh-CN" altLang="en-US" sz="1800" dirty="0" smtClean="0"/>
              <a:t>产生时，调度该硬件模型执行。</a:t>
            </a:r>
            <a:endParaRPr lang="en-US" altLang="zh-CN" sz="1800" dirty="0" smtClean="0"/>
          </a:p>
          <a:p>
            <a:pPr lvl="3"/>
            <a:r>
              <a:rPr lang="en-US" altLang="zh-CN" sz="1600" dirty="0" smtClean="0"/>
              <a:t>event </a:t>
            </a:r>
            <a:r>
              <a:rPr lang="zh-CN" altLang="en-US" sz="1600" dirty="0" smtClean="0"/>
              <a:t>的产生</a:t>
            </a:r>
            <a:endParaRPr lang="en-US" altLang="zh-CN" sz="1600" dirty="0" smtClean="0"/>
          </a:p>
          <a:p>
            <a:pPr lvl="4"/>
            <a:r>
              <a:rPr lang="zh-CN" altLang="en-US" sz="1600" dirty="0" smtClean="0"/>
              <a:t>值的变化</a:t>
            </a:r>
            <a:endParaRPr lang="en-US" altLang="zh-CN" sz="1600" dirty="0" smtClean="0"/>
          </a:p>
          <a:p>
            <a:pPr lvl="4"/>
            <a:r>
              <a:rPr lang="zh-CN" altLang="en-US" sz="1600" dirty="0" smtClean="0"/>
              <a:t>仿真器</a:t>
            </a:r>
            <a:r>
              <a:rPr lang="en-US" altLang="zh-CN" sz="1600" dirty="0" smtClean="0"/>
              <a:t>force</a:t>
            </a:r>
            <a:r>
              <a:rPr lang="zh-CN" altLang="en-US" sz="1600" dirty="0" smtClean="0"/>
              <a:t>等</a:t>
            </a:r>
            <a:endParaRPr lang="en-US" altLang="zh-CN" sz="1600" dirty="0" smtClean="0"/>
          </a:p>
          <a:p>
            <a:pPr lvl="2"/>
            <a:r>
              <a:rPr lang="zh-CN" altLang="en-US" sz="1800" dirty="0" smtClean="0"/>
              <a:t>事件精确</a:t>
            </a:r>
            <a:endParaRPr lang="en-US" altLang="zh-CN" sz="1800" dirty="0" smtClean="0"/>
          </a:p>
          <a:p>
            <a:pPr lvl="2"/>
            <a:r>
              <a:rPr lang="zh-CN" altLang="en-US" sz="1800" dirty="0" smtClean="0"/>
              <a:t>速度慢</a:t>
            </a:r>
            <a:endParaRPr lang="en-US" altLang="zh-CN" sz="1800" dirty="0" smtClean="0"/>
          </a:p>
          <a:p>
            <a:pPr lvl="1"/>
            <a:r>
              <a:rPr lang="en-US" altLang="zh-CN" sz="2000" dirty="0" smtClean="0"/>
              <a:t>Cycle-Base</a:t>
            </a:r>
            <a:r>
              <a:rPr lang="zh-CN" altLang="en-US" sz="2000" dirty="0" smtClean="0"/>
              <a:t>：以时钟周期的粒度</a:t>
            </a:r>
          </a:p>
          <a:p>
            <a:pPr lvl="2"/>
            <a:r>
              <a:rPr lang="zh-CN" altLang="en-US" sz="1800" dirty="0" smtClean="0"/>
              <a:t>一种快速仿真的方法</a:t>
            </a:r>
            <a:endParaRPr lang="en-US" altLang="zh-CN" sz="1800" dirty="0" smtClean="0"/>
          </a:p>
          <a:p>
            <a:pPr lvl="3"/>
            <a:r>
              <a:rPr lang="zh-CN" altLang="en-US" sz="1600" dirty="0" smtClean="0"/>
              <a:t>使用编译器静态调度周期内硬件单元之间事件的偏序。</a:t>
            </a:r>
            <a:endParaRPr lang="en-US" altLang="zh-CN" sz="1600" dirty="0" smtClean="0"/>
          </a:p>
          <a:p>
            <a:pPr lvl="2"/>
            <a:r>
              <a:rPr lang="zh-CN" altLang="en-US" sz="1800" dirty="0" smtClean="0"/>
              <a:t>只仿真时钟事件来临后，各硬件节点的稳定输出</a:t>
            </a:r>
            <a:endParaRPr lang="en-US" altLang="zh-CN" sz="1800" dirty="0" smtClean="0"/>
          </a:p>
          <a:p>
            <a:pPr lvl="2"/>
            <a:r>
              <a:rPr lang="zh-CN" altLang="en-US" sz="1800" dirty="0" smtClean="0"/>
              <a:t>在时间的边界精确</a:t>
            </a:r>
            <a:endParaRPr lang="en-US" altLang="zh-CN" sz="1800" dirty="0" smtClean="0"/>
          </a:p>
          <a:p>
            <a:pPr lvl="2"/>
            <a:r>
              <a:rPr lang="zh-CN" altLang="en-US" sz="1800" dirty="0" smtClean="0"/>
              <a:t>速度快</a:t>
            </a:r>
            <a:endParaRPr lang="en-US" altLang="zh-CN" sz="1800" dirty="0" smtClean="0"/>
          </a:p>
          <a:p>
            <a:pPr lvl="1"/>
            <a:r>
              <a:rPr lang="zh-CN" altLang="en-US" sz="2000" dirty="0" smtClean="0"/>
              <a:t>现代</a:t>
            </a:r>
            <a:r>
              <a:rPr lang="en-US" altLang="zh-CN" sz="2000" dirty="0" smtClean="0"/>
              <a:t>HDL</a:t>
            </a:r>
            <a:r>
              <a:rPr lang="zh-CN" altLang="en-US" sz="2000" dirty="0" smtClean="0"/>
              <a:t>仿真器，一般可以根据开关选择执行的模式，且具有混合执行方式。</a:t>
            </a:r>
            <a:endParaRPr lang="en-US" altLang="zh-CN"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课程回顾：</a:t>
            </a:r>
            <a:endParaRPr lang="zh-CN" altLang="en-US" sz="3600" dirty="0"/>
          </a:p>
        </p:txBody>
      </p:sp>
      <p:sp>
        <p:nvSpPr>
          <p:cNvPr id="3" name="内容占位符 2"/>
          <p:cNvSpPr>
            <a:spLocks noGrp="1"/>
          </p:cNvSpPr>
          <p:nvPr>
            <p:ph idx="1"/>
          </p:nvPr>
        </p:nvSpPr>
        <p:spPr/>
        <p:txBody>
          <a:bodyPr/>
          <a:lstStyle/>
          <a:p>
            <a:endParaRPr lang="zh-CN" altLang="en-US"/>
          </a:p>
        </p:txBody>
      </p:sp>
      <p:pic>
        <p:nvPicPr>
          <p:cNvPr id="4908034" name="Picture 2"/>
          <p:cNvPicPr>
            <a:picLocks noChangeAspect="1" noChangeArrowheads="1"/>
          </p:cNvPicPr>
          <p:nvPr/>
        </p:nvPicPr>
        <p:blipFill>
          <a:blip r:embed="rId4" cstate="print"/>
          <a:srcRect/>
          <a:stretch>
            <a:fillRect/>
          </a:stretch>
        </p:blipFill>
        <p:spPr bwMode="auto">
          <a:xfrm>
            <a:off x="755576" y="1484784"/>
            <a:ext cx="6833807" cy="4201587"/>
          </a:xfrm>
          <a:prstGeom prst="rect">
            <a:avLst/>
          </a:prstGeom>
          <a:noFill/>
          <a:ln w="9525">
            <a:noFill/>
            <a:miter lim="800000"/>
            <a:headEnd/>
            <a:tailEnd/>
          </a:ln>
        </p:spPr>
      </p:pic>
      <p:pic>
        <p:nvPicPr>
          <p:cNvPr id="4908036" name="Picture 4" descr="Image result for instruction set simulator"/>
          <p:cNvPicPr>
            <a:picLocks noChangeAspect="1" noChangeArrowheads="1"/>
          </p:cNvPicPr>
          <p:nvPr/>
        </p:nvPicPr>
        <p:blipFill>
          <a:blip r:embed="rId5" cstate="print"/>
          <a:srcRect/>
          <a:stretch>
            <a:fillRect/>
          </a:stretch>
        </p:blipFill>
        <p:spPr bwMode="auto">
          <a:xfrm>
            <a:off x="4716016" y="5273824"/>
            <a:ext cx="2266719" cy="1584176"/>
          </a:xfrm>
          <a:prstGeom prst="rect">
            <a:avLst/>
          </a:prstGeom>
          <a:noFill/>
        </p:spPr>
      </p:pic>
      <p:pic>
        <p:nvPicPr>
          <p:cNvPr id="4908038" name="Picture 6" descr="Image result for instruction set simulator"/>
          <p:cNvPicPr>
            <a:picLocks noChangeAspect="1" noChangeArrowheads="1"/>
          </p:cNvPicPr>
          <p:nvPr/>
        </p:nvPicPr>
        <p:blipFill>
          <a:blip r:embed="rId6" cstate="print"/>
          <a:srcRect/>
          <a:stretch>
            <a:fillRect/>
          </a:stretch>
        </p:blipFill>
        <p:spPr bwMode="auto">
          <a:xfrm>
            <a:off x="0" y="1340768"/>
            <a:ext cx="1763688" cy="1755850"/>
          </a:xfrm>
          <a:prstGeom prst="rect">
            <a:avLst/>
          </a:prstGeom>
          <a:noFill/>
        </p:spPr>
      </p:pic>
      <p:sp>
        <p:nvSpPr>
          <p:cNvPr id="4908040" name="AutoShape 8" descr="Image result for instruction set simul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908046" name="AutoShape 14" descr="Image result for cadence incisiv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908047" name="Picture 15"/>
          <p:cNvPicPr>
            <a:picLocks noChangeAspect="1" noChangeArrowheads="1"/>
          </p:cNvPicPr>
          <p:nvPr/>
        </p:nvPicPr>
        <p:blipFill>
          <a:blip r:embed="rId7" cstate="print"/>
          <a:srcRect/>
          <a:stretch>
            <a:fillRect/>
          </a:stretch>
        </p:blipFill>
        <p:spPr bwMode="auto">
          <a:xfrm>
            <a:off x="2411760" y="5378450"/>
            <a:ext cx="2146300" cy="1479550"/>
          </a:xfrm>
          <a:prstGeom prst="rect">
            <a:avLst/>
          </a:prstGeom>
          <a:noFill/>
          <a:ln w="9525">
            <a:noFill/>
            <a:miter lim="800000"/>
            <a:headEnd/>
            <a:tailEnd/>
          </a:ln>
        </p:spPr>
      </p:pic>
      <p:pic>
        <p:nvPicPr>
          <p:cNvPr id="4908048" name="Picture 16"/>
          <p:cNvPicPr>
            <a:picLocks noChangeAspect="1" noChangeArrowheads="1"/>
          </p:cNvPicPr>
          <p:nvPr/>
        </p:nvPicPr>
        <p:blipFill>
          <a:blip r:embed="rId8" cstate="print"/>
          <a:srcRect/>
          <a:stretch>
            <a:fillRect/>
          </a:stretch>
        </p:blipFill>
        <p:spPr bwMode="auto">
          <a:xfrm>
            <a:off x="-324544" y="5310904"/>
            <a:ext cx="2741294" cy="1547096"/>
          </a:xfrm>
          <a:prstGeom prst="rect">
            <a:avLst/>
          </a:prstGeom>
          <a:noFill/>
          <a:ln w="9525">
            <a:noFill/>
            <a:miter lim="800000"/>
            <a:headEnd/>
            <a:tailEnd/>
          </a:ln>
        </p:spPr>
      </p:pic>
      <p:sp>
        <p:nvSpPr>
          <p:cNvPr id="4908050" name="AutoShape 18" descr="Image result for verdi synopsy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908051" name="Picture 19"/>
          <p:cNvPicPr>
            <a:picLocks noChangeAspect="1" noChangeArrowheads="1"/>
          </p:cNvPicPr>
          <p:nvPr/>
        </p:nvPicPr>
        <p:blipFill>
          <a:blip r:embed="rId9" cstate="print"/>
          <a:srcRect/>
          <a:stretch>
            <a:fillRect/>
          </a:stretch>
        </p:blipFill>
        <p:spPr bwMode="auto">
          <a:xfrm>
            <a:off x="-180528" y="3140968"/>
            <a:ext cx="2003425" cy="1590675"/>
          </a:xfrm>
          <a:prstGeom prst="rect">
            <a:avLst/>
          </a:prstGeom>
          <a:noFill/>
          <a:ln w="9525">
            <a:noFill/>
            <a:miter lim="800000"/>
            <a:headEnd/>
            <a:tailEnd/>
          </a:ln>
        </p:spPr>
      </p:pic>
      <p:grpSp>
        <p:nvGrpSpPr>
          <p:cNvPr id="4" name="组合 23"/>
          <p:cNvGrpSpPr/>
          <p:nvPr/>
        </p:nvGrpSpPr>
        <p:grpSpPr>
          <a:xfrm>
            <a:off x="5148064" y="-243408"/>
            <a:ext cx="3836904" cy="1536070"/>
            <a:chOff x="5148064" y="-243408"/>
            <a:chExt cx="3836904" cy="1536070"/>
          </a:xfrm>
        </p:grpSpPr>
        <p:pic>
          <p:nvPicPr>
            <p:cNvPr id="11" name="Picture 2" descr="http://m.eet.com/media/1114232/cadencevip.png"/>
            <p:cNvPicPr>
              <a:picLocks noChangeAspect="1" noChangeArrowheads="1"/>
            </p:cNvPicPr>
            <p:nvPr/>
          </p:nvPicPr>
          <p:blipFill>
            <a:blip r:embed="rId10" cstate="print"/>
            <a:srcRect/>
            <a:stretch>
              <a:fillRect/>
            </a:stretch>
          </p:blipFill>
          <p:spPr bwMode="auto">
            <a:xfrm>
              <a:off x="6732240" y="-243408"/>
              <a:ext cx="2252728" cy="1491092"/>
            </a:xfrm>
            <a:prstGeom prst="rect">
              <a:avLst/>
            </a:prstGeom>
            <a:noFill/>
          </p:spPr>
        </p:pic>
        <p:sp>
          <p:nvSpPr>
            <p:cNvPr id="19" name="TextBox 18"/>
            <p:cNvSpPr txBox="1"/>
            <p:nvPr/>
          </p:nvSpPr>
          <p:spPr>
            <a:xfrm>
              <a:off x="5148064" y="0"/>
              <a:ext cx="1656184" cy="1292662"/>
            </a:xfrm>
            <a:prstGeom prst="rect">
              <a:avLst/>
            </a:prstGeom>
            <a:noFill/>
          </p:spPr>
          <p:txBody>
            <a:bodyPr wrap="square" rtlCol="0">
              <a:spAutoFit/>
            </a:bodyPr>
            <a:lstStyle/>
            <a:p>
              <a:r>
                <a:rPr lang="en-US" altLang="zh-CN" sz="2000" dirty="0" smtClean="0">
                  <a:solidFill>
                    <a:srgbClr val="FF0000"/>
                  </a:solidFill>
                </a:rPr>
                <a:t>IP: C/C++</a:t>
              </a:r>
            </a:p>
            <a:p>
              <a:r>
                <a:rPr lang="en-US" altLang="zh-CN" sz="2000" dirty="0" smtClean="0">
                  <a:solidFill>
                    <a:srgbClr val="FF0000"/>
                  </a:solidFill>
                </a:rPr>
                <a:t>      </a:t>
              </a:r>
              <a:r>
                <a:rPr lang="en-US" altLang="zh-CN" sz="2000" dirty="0" err="1" smtClean="0">
                  <a:solidFill>
                    <a:srgbClr val="FF0000"/>
                  </a:solidFill>
                </a:rPr>
                <a:t>verilog</a:t>
              </a:r>
              <a:endParaRPr lang="en-US" altLang="zh-CN" sz="2000" dirty="0" smtClean="0">
                <a:solidFill>
                  <a:srgbClr val="FF0000"/>
                </a:solidFill>
              </a:endParaRPr>
            </a:p>
            <a:p>
              <a:r>
                <a:rPr lang="en-US" altLang="zh-CN" sz="2000" dirty="0" smtClean="0">
                  <a:solidFill>
                    <a:srgbClr val="FF0000"/>
                  </a:solidFill>
                </a:rPr>
                <a:t>      SWIFT</a:t>
              </a:r>
            </a:p>
            <a:p>
              <a:r>
                <a:rPr lang="en-US" altLang="zh-CN" dirty="0" smtClean="0"/>
                <a:t>      </a:t>
              </a:r>
              <a:endParaRPr lang="zh-CN" altLang="en-US" dirty="0"/>
            </a:p>
          </p:txBody>
        </p:sp>
      </p:grpSp>
      <p:grpSp>
        <p:nvGrpSpPr>
          <p:cNvPr id="5" name="组合 24"/>
          <p:cNvGrpSpPr/>
          <p:nvPr/>
        </p:nvGrpSpPr>
        <p:grpSpPr>
          <a:xfrm>
            <a:off x="5076056" y="1340768"/>
            <a:ext cx="4067944" cy="1279525"/>
            <a:chOff x="5076056" y="1340768"/>
            <a:chExt cx="4067944" cy="1279525"/>
          </a:xfrm>
        </p:grpSpPr>
        <p:pic>
          <p:nvPicPr>
            <p:cNvPr id="4908041" name="Picture 9"/>
            <p:cNvPicPr>
              <a:picLocks noChangeAspect="1" noChangeArrowheads="1"/>
            </p:cNvPicPr>
            <p:nvPr/>
          </p:nvPicPr>
          <p:blipFill>
            <a:blip r:embed="rId11" cstate="print"/>
            <a:srcRect/>
            <a:stretch>
              <a:fillRect/>
            </a:stretch>
          </p:blipFill>
          <p:spPr bwMode="auto">
            <a:xfrm>
              <a:off x="6646863" y="1340768"/>
              <a:ext cx="2497137" cy="1279525"/>
            </a:xfrm>
            <a:prstGeom prst="rect">
              <a:avLst/>
            </a:prstGeom>
            <a:noFill/>
            <a:ln w="9525">
              <a:noFill/>
              <a:miter lim="800000"/>
              <a:headEnd/>
              <a:tailEnd/>
            </a:ln>
          </p:spPr>
        </p:pic>
        <p:sp>
          <p:nvSpPr>
            <p:cNvPr id="20" name="TextBox 19"/>
            <p:cNvSpPr txBox="1"/>
            <p:nvPr/>
          </p:nvSpPr>
          <p:spPr>
            <a:xfrm>
              <a:off x="5076056" y="1412776"/>
              <a:ext cx="2376264" cy="1015663"/>
            </a:xfrm>
            <a:prstGeom prst="rect">
              <a:avLst/>
            </a:prstGeom>
            <a:noFill/>
          </p:spPr>
          <p:txBody>
            <a:bodyPr wrap="square" rtlCol="0">
              <a:spAutoFit/>
            </a:bodyPr>
            <a:lstStyle/>
            <a:p>
              <a:r>
                <a:rPr lang="en-US" altLang="zh-CN" sz="2000" dirty="0" smtClean="0">
                  <a:solidFill>
                    <a:srgbClr val="FF0000"/>
                  </a:solidFill>
                </a:rPr>
                <a:t>ISS: Instruction Set Simulator</a:t>
              </a:r>
            </a:p>
            <a:p>
              <a:r>
                <a:rPr lang="en-US" altLang="zh-CN" sz="2000" dirty="0" smtClean="0">
                  <a:solidFill>
                    <a:srgbClr val="FF0000"/>
                  </a:solidFill>
                </a:rPr>
                <a:t>C,C++</a:t>
              </a:r>
              <a:endParaRPr lang="zh-CN" altLang="en-US" dirty="0"/>
            </a:p>
          </p:txBody>
        </p:sp>
      </p:grpSp>
      <p:grpSp>
        <p:nvGrpSpPr>
          <p:cNvPr id="6" name="组合 26"/>
          <p:cNvGrpSpPr/>
          <p:nvPr/>
        </p:nvGrpSpPr>
        <p:grpSpPr>
          <a:xfrm>
            <a:off x="4932040" y="2708920"/>
            <a:ext cx="4139952" cy="1224136"/>
            <a:chOff x="4932040" y="2708920"/>
            <a:chExt cx="4139952" cy="1224136"/>
          </a:xfrm>
        </p:grpSpPr>
        <p:pic>
          <p:nvPicPr>
            <p:cNvPr id="4908043" name="Picture 11" descr="Image result for jlink"/>
            <p:cNvPicPr>
              <a:picLocks noChangeAspect="1" noChangeArrowheads="1"/>
            </p:cNvPicPr>
            <p:nvPr/>
          </p:nvPicPr>
          <p:blipFill>
            <a:blip r:embed="rId12" cstate="print"/>
            <a:srcRect/>
            <a:stretch>
              <a:fillRect/>
            </a:stretch>
          </p:blipFill>
          <p:spPr bwMode="auto">
            <a:xfrm>
              <a:off x="6605017" y="2708920"/>
              <a:ext cx="2466975" cy="1224136"/>
            </a:xfrm>
            <a:prstGeom prst="rect">
              <a:avLst/>
            </a:prstGeom>
            <a:noFill/>
          </p:spPr>
        </p:pic>
        <p:sp>
          <p:nvSpPr>
            <p:cNvPr id="21" name="TextBox 20"/>
            <p:cNvSpPr txBox="1"/>
            <p:nvPr/>
          </p:nvSpPr>
          <p:spPr>
            <a:xfrm>
              <a:off x="4932040" y="2852936"/>
              <a:ext cx="3096344" cy="707886"/>
            </a:xfrm>
            <a:prstGeom prst="rect">
              <a:avLst/>
            </a:prstGeom>
            <a:noFill/>
          </p:spPr>
          <p:txBody>
            <a:bodyPr wrap="square" rtlCol="0">
              <a:spAutoFit/>
            </a:bodyPr>
            <a:lstStyle/>
            <a:p>
              <a:r>
                <a:rPr lang="en-US" altLang="zh-CN" sz="2000" dirty="0" smtClean="0">
                  <a:solidFill>
                    <a:srgbClr val="FF0000"/>
                  </a:solidFill>
                </a:rPr>
                <a:t>ICE: In Circuit Emulation  </a:t>
              </a:r>
            </a:p>
            <a:p>
              <a:r>
                <a:rPr lang="en-US" altLang="zh-CN" sz="2000" dirty="0" smtClean="0">
                  <a:solidFill>
                    <a:srgbClr val="FF0000"/>
                  </a:solidFill>
                </a:rPr>
                <a:t>Hardware</a:t>
              </a:r>
            </a:p>
          </p:txBody>
        </p:sp>
      </p:grpSp>
      <p:grpSp>
        <p:nvGrpSpPr>
          <p:cNvPr id="7" name="组合 27"/>
          <p:cNvGrpSpPr/>
          <p:nvPr/>
        </p:nvGrpSpPr>
        <p:grpSpPr>
          <a:xfrm>
            <a:off x="5076056" y="3933056"/>
            <a:ext cx="4067944" cy="1242219"/>
            <a:chOff x="5076056" y="3933056"/>
            <a:chExt cx="4067944" cy="1242219"/>
          </a:xfrm>
        </p:grpSpPr>
        <p:graphicFrame>
          <p:nvGraphicFramePr>
            <p:cNvPr id="4908044" name="Object 2"/>
            <p:cNvGraphicFramePr>
              <a:graphicFrameLocks noChangeAspect="1"/>
            </p:cNvGraphicFramePr>
            <p:nvPr/>
          </p:nvGraphicFramePr>
          <p:xfrm>
            <a:off x="6732240" y="3933056"/>
            <a:ext cx="2411760" cy="1242219"/>
          </p:xfrm>
          <a:graphic>
            <a:graphicData uri="http://schemas.openxmlformats.org/presentationml/2006/ole">
              <p:oleObj spid="_x0000_s1026" name="Visio" r:id="rId13" imgW="10694497" imgH="7444923" progId="Visio.Drawing.11">
                <p:embed/>
              </p:oleObj>
            </a:graphicData>
          </a:graphic>
        </p:graphicFrame>
        <p:sp>
          <p:nvSpPr>
            <p:cNvPr id="22" name="TextBox 21"/>
            <p:cNvSpPr txBox="1"/>
            <p:nvPr/>
          </p:nvSpPr>
          <p:spPr>
            <a:xfrm>
              <a:off x="5076056" y="4077072"/>
              <a:ext cx="2880320" cy="707886"/>
            </a:xfrm>
            <a:prstGeom prst="rect">
              <a:avLst/>
            </a:prstGeom>
            <a:noFill/>
          </p:spPr>
          <p:txBody>
            <a:bodyPr wrap="square" rtlCol="0">
              <a:spAutoFit/>
            </a:bodyPr>
            <a:lstStyle/>
            <a:p>
              <a:r>
                <a:rPr lang="en-US" altLang="zh-CN" sz="2000" dirty="0" smtClean="0">
                  <a:solidFill>
                    <a:srgbClr val="FF0000"/>
                  </a:solidFill>
                </a:rPr>
                <a:t>FPGA Prototype  </a:t>
              </a:r>
            </a:p>
            <a:p>
              <a:r>
                <a:rPr lang="en-US" altLang="zh-CN" sz="2000" dirty="0" smtClean="0">
                  <a:solidFill>
                    <a:srgbClr val="FF0000"/>
                  </a:solidFill>
                </a:rPr>
                <a:t>Hardware</a:t>
              </a:r>
            </a:p>
          </p:txBody>
        </p:sp>
      </p:grpSp>
      <p:grpSp>
        <p:nvGrpSpPr>
          <p:cNvPr id="8" name="组合 28"/>
          <p:cNvGrpSpPr/>
          <p:nvPr/>
        </p:nvGrpSpPr>
        <p:grpSpPr>
          <a:xfrm>
            <a:off x="5364088" y="5085184"/>
            <a:ext cx="3779912" cy="1772816"/>
            <a:chOff x="5364088" y="5085184"/>
            <a:chExt cx="3779912" cy="1772816"/>
          </a:xfrm>
        </p:grpSpPr>
        <p:pic>
          <p:nvPicPr>
            <p:cNvPr id="12" name="Picture 2"/>
            <p:cNvPicPr>
              <a:picLocks noChangeAspect="1" noChangeArrowheads="1"/>
            </p:cNvPicPr>
            <p:nvPr/>
          </p:nvPicPr>
          <p:blipFill>
            <a:blip r:embed="rId14" cstate="print"/>
            <a:srcRect/>
            <a:stretch>
              <a:fillRect/>
            </a:stretch>
          </p:blipFill>
          <p:spPr bwMode="auto">
            <a:xfrm>
              <a:off x="6695728" y="5085184"/>
              <a:ext cx="2448272" cy="1772816"/>
            </a:xfrm>
            <a:prstGeom prst="rect">
              <a:avLst/>
            </a:prstGeom>
            <a:noFill/>
            <a:ln w="9525">
              <a:noFill/>
              <a:miter lim="800000"/>
              <a:headEnd/>
              <a:tailEnd/>
            </a:ln>
          </p:spPr>
        </p:pic>
        <p:sp>
          <p:nvSpPr>
            <p:cNvPr id="23" name="TextBox 22"/>
            <p:cNvSpPr txBox="1"/>
            <p:nvPr/>
          </p:nvSpPr>
          <p:spPr>
            <a:xfrm>
              <a:off x="5364088" y="5589240"/>
              <a:ext cx="2880320" cy="707886"/>
            </a:xfrm>
            <a:prstGeom prst="rect">
              <a:avLst/>
            </a:prstGeom>
            <a:noFill/>
          </p:spPr>
          <p:txBody>
            <a:bodyPr wrap="square" rtlCol="0">
              <a:spAutoFit/>
            </a:bodyPr>
            <a:lstStyle/>
            <a:p>
              <a:r>
                <a:rPr lang="en-US" altLang="zh-CN" sz="2000" dirty="0" smtClean="0">
                  <a:solidFill>
                    <a:srgbClr val="FF0000"/>
                  </a:solidFill>
                </a:rPr>
                <a:t>Emulators</a:t>
              </a:r>
            </a:p>
            <a:p>
              <a:r>
                <a:rPr lang="en-US" altLang="zh-CN" sz="2000" dirty="0" smtClean="0">
                  <a:solidFill>
                    <a:srgbClr val="FF0000"/>
                  </a:solidFill>
                </a:rPr>
                <a:t>Hardware/software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8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8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080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080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08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课程回顾：项目中的目录结构</a:t>
            </a:r>
            <a:endParaRPr lang="zh-CN" altLang="en-US" dirty="0"/>
          </a:p>
        </p:txBody>
      </p:sp>
      <p:sp>
        <p:nvSpPr>
          <p:cNvPr id="3" name="内容占位符 2"/>
          <p:cNvSpPr>
            <a:spLocks noGrp="1"/>
          </p:cNvSpPr>
          <p:nvPr>
            <p:ph idx="1"/>
          </p:nvPr>
        </p:nvSpPr>
        <p:spPr/>
        <p:txBody>
          <a:bodyPr/>
          <a:lstStyle/>
          <a:p>
            <a:endParaRPr lang="zh-CN" altLang="en-US"/>
          </a:p>
        </p:txBody>
      </p:sp>
      <p:pic>
        <p:nvPicPr>
          <p:cNvPr id="2461699" name="Picture 3"/>
          <p:cNvPicPr>
            <a:picLocks noChangeAspect="1" noChangeArrowheads="1"/>
          </p:cNvPicPr>
          <p:nvPr/>
        </p:nvPicPr>
        <p:blipFill>
          <a:blip r:embed="rId3" cstate="print"/>
          <a:srcRect/>
          <a:stretch>
            <a:fillRect/>
          </a:stretch>
        </p:blipFill>
        <p:spPr bwMode="auto">
          <a:xfrm>
            <a:off x="0" y="617195"/>
            <a:ext cx="9144000" cy="62408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课程回顾：流程集成和自动化</a:t>
            </a:r>
            <a:endParaRPr lang="zh-CN" altLang="en-US" dirty="0"/>
          </a:p>
        </p:txBody>
      </p:sp>
      <p:sp>
        <p:nvSpPr>
          <p:cNvPr id="3" name="内容占位符 2"/>
          <p:cNvSpPr>
            <a:spLocks noGrp="1"/>
          </p:cNvSpPr>
          <p:nvPr>
            <p:ph idx="1"/>
          </p:nvPr>
        </p:nvSpPr>
        <p:spPr>
          <a:xfrm>
            <a:off x="304800" y="990600"/>
            <a:ext cx="8458200" cy="5867400"/>
          </a:xfrm>
        </p:spPr>
        <p:txBody>
          <a:bodyPr/>
          <a:lstStyle/>
          <a:p>
            <a:r>
              <a:rPr lang="zh-CN" altLang="en-US" sz="3200" dirty="0" smtClean="0"/>
              <a:t>流程集成和自动化</a:t>
            </a:r>
            <a:endParaRPr lang="en-US" altLang="zh-CN" sz="3200" dirty="0" smtClean="0"/>
          </a:p>
          <a:p>
            <a:pPr lvl="1"/>
            <a:r>
              <a:rPr lang="zh-CN" altLang="en-US" sz="2800" dirty="0" smtClean="0"/>
              <a:t>集成主要不同对象、流程、数据之间的自动交换，目的是减少人的干预，提高效率，减少重复劳动</a:t>
            </a:r>
            <a:endParaRPr lang="en-US" altLang="zh-CN" sz="2800" dirty="0" smtClean="0"/>
          </a:p>
          <a:p>
            <a:pPr lvl="1"/>
            <a:r>
              <a:rPr lang="zh-CN" altLang="en-US" sz="2800" dirty="0" smtClean="0"/>
              <a:t>流程的标准化</a:t>
            </a:r>
          </a:p>
          <a:p>
            <a:pPr lvl="1"/>
            <a:r>
              <a:rPr lang="en-US" altLang="zh-CN" sz="2800" dirty="0" smtClean="0"/>
              <a:t>EDA </a:t>
            </a:r>
            <a:r>
              <a:rPr lang="zh-CN" altLang="en-US" sz="2800" dirty="0" smtClean="0"/>
              <a:t>或第三方公司开发的工具</a:t>
            </a:r>
            <a:endParaRPr lang="en-US" altLang="zh-CN" sz="2400" dirty="0" smtClean="0"/>
          </a:p>
          <a:p>
            <a:pPr lvl="1"/>
            <a:r>
              <a:rPr lang="zh-CN" altLang="en-US" sz="2800" dirty="0" smtClean="0"/>
              <a:t>公司或个人自主开发</a:t>
            </a:r>
            <a:endParaRPr lang="en-US" altLang="zh-CN" sz="2800" dirty="0" smtClean="0"/>
          </a:p>
          <a:p>
            <a:pPr lvl="2"/>
            <a:r>
              <a:rPr lang="zh-CN" altLang="en-US" sz="2400" dirty="0" smtClean="0"/>
              <a:t>熟悉工具原理，业务流程</a:t>
            </a:r>
            <a:endParaRPr lang="en-US" altLang="zh-CN" sz="2400" dirty="0" smtClean="0"/>
          </a:p>
          <a:p>
            <a:pPr lvl="2"/>
            <a:r>
              <a:rPr lang="zh-CN" altLang="en-US" sz="2400" dirty="0" smtClean="0"/>
              <a:t>脚本</a:t>
            </a:r>
            <a:r>
              <a:rPr lang="en-US" altLang="zh-CN" sz="2400" dirty="0" smtClean="0"/>
              <a:t>/</a:t>
            </a:r>
            <a:r>
              <a:rPr lang="zh-CN" altLang="en-US" sz="2400" dirty="0" smtClean="0"/>
              <a:t>软件开发</a:t>
            </a:r>
            <a:endParaRPr lang="en-US" altLang="zh-CN" sz="2400" dirty="0" smtClean="0"/>
          </a:p>
          <a:p>
            <a:pPr lvl="3"/>
            <a:r>
              <a:rPr lang="en-US" altLang="zh-CN" sz="2000" dirty="0" smtClean="0"/>
              <a:t>C</a:t>
            </a:r>
            <a:r>
              <a:rPr lang="zh-CN" altLang="en-US" sz="2000" dirty="0" smtClean="0"/>
              <a:t>，</a:t>
            </a:r>
            <a:r>
              <a:rPr lang="en-US" altLang="zh-CN" sz="2000" dirty="0" smtClean="0"/>
              <a:t>C++</a:t>
            </a:r>
            <a:r>
              <a:rPr lang="zh-CN" altLang="en-US" sz="2000" dirty="0" smtClean="0"/>
              <a:t>，</a:t>
            </a:r>
            <a:r>
              <a:rPr lang="en-US" altLang="zh-CN" sz="2000" dirty="0" smtClean="0"/>
              <a:t>JAVA</a:t>
            </a:r>
          </a:p>
          <a:p>
            <a:pPr lvl="3"/>
            <a:r>
              <a:rPr lang="en-US" altLang="zh-CN" sz="2000" dirty="0" err="1" smtClean="0"/>
              <a:t>Python,Perl</a:t>
            </a:r>
            <a:endParaRPr lang="en-US" altLang="zh-CN" sz="2000" dirty="0" smtClean="0"/>
          </a:p>
          <a:p>
            <a:pPr lvl="3"/>
            <a:r>
              <a:rPr lang="en-US" altLang="zh-CN" sz="2000" dirty="0" err="1" smtClean="0"/>
              <a:t>Makefile</a:t>
            </a:r>
            <a:r>
              <a:rPr lang="en-US" altLang="zh-CN" sz="2000" dirty="0" smtClean="0"/>
              <a:t> </a:t>
            </a:r>
          </a:p>
          <a:p>
            <a:pPr lvl="2"/>
            <a:r>
              <a:rPr lang="zh-CN" altLang="en-US" sz="2400" dirty="0" smtClean="0"/>
              <a:t>推广和维护</a:t>
            </a:r>
            <a:endParaRPr lang="en-US" altLang="zh-CN" sz="2400" dirty="0" smtClean="0"/>
          </a:p>
          <a:p>
            <a:pPr lvl="3"/>
            <a:endParaRPr lang="en-US" altLang="zh-CN" dirty="0" smtClean="0"/>
          </a:p>
          <a:p>
            <a:pPr lvl="3"/>
            <a:endParaRPr lang="en-US" altLang="zh-CN" dirty="0" smtClean="0"/>
          </a:p>
          <a:p>
            <a:pPr lvl="2"/>
            <a:endParaRPr lang="en-US" altLang="zh-CN" dirty="0" smtClean="0"/>
          </a:p>
          <a:p>
            <a:pPr lvl="3"/>
            <a:endParaRPr lang="en-US" altLang="zh-CN" dirty="0" smtClean="0"/>
          </a:p>
          <a:p>
            <a:pPr lvl="1"/>
            <a:endParaRPr lang="en-US" altLang="zh-CN" dirty="0" smtClean="0"/>
          </a:p>
          <a:p>
            <a:endParaRPr lang="zh-CN" altLang="en-US" dirty="0"/>
          </a:p>
        </p:txBody>
      </p:sp>
      <p:sp>
        <p:nvSpPr>
          <p:cNvPr id="5" name="TextBox 4"/>
          <p:cNvSpPr txBox="1"/>
          <p:nvPr/>
        </p:nvSpPr>
        <p:spPr>
          <a:xfrm>
            <a:off x="3995936" y="4653136"/>
            <a:ext cx="4608512" cy="646331"/>
          </a:xfrm>
          <a:prstGeom prst="rect">
            <a:avLst/>
          </a:prstGeom>
          <a:noFill/>
        </p:spPr>
        <p:txBody>
          <a:bodyPr wrap="square" rtlCol="0">
            <a:spAutoFit/>
          </a:bodyPr>
          <a:lstStyle/>
          <a:p>
            <a:r>
              <a:rPr lang="zh-CN" altLang="en-US" dirty="0" smtClean="0">
                <a:solidFill>
                  <a:srgbClr val="FF0000"/>
                </a:solidFill>
              </a:rPr>
              <a:t>脚本语言在</a:t>
            </a:r>
            <a:r>
              <a:rPr lang="en-US" altLang="zh-CN" dirty="0" smtClean="0">
                <a:solidFill>
                  <a:srgbClr val="FF0000"/>
                </a:solidFill>
              </a:rPr>
              <a:t>EDA</a:t>
            </a:r>
            <a:r>
              <a:rPr lang="zh-CN" altLang="en-US" dirty="0" smtClean="0">
                <a:solidFill>
                  <a:srgbClr val="FF0000"/>
                </a:solidFill>
              </a:rPr>
              <a:t>流程中起到工具调用，数据转换，提升效率等多种功能。</a:t>
            </a:r>
            <a:endParaRPr lang="zh-CN" altLang="en-US" dirty="0">
              <a:solidFill>
                <a:srgbClr val="FF0000"/>
              </a:solidFill>
            </a:endParaRPr>
          </a:p>
        </p:txBody>
      </p:sp>
      <p:sp>
        <p:nvSpPr>
          <p:cNvPr id="6" name="TextBox 5"/>
          <p:cNvSpPr txBox="1"/>
          <p:nvPr/>
        </p:nvSpPr>
        <p:spPr>
          <a:xfrm>
            <a:off x="4067944" y="5301208"/>
            <a:ext cx="4608512" cy="646331"/>
          </a:xfrm>
          <a:prstGeom prst="rect">
            <a:avLst/>
          </a:prstGeom>
          <a:noFill/>
        </p:spPr>
        <p:txBody>
          <a:bodyPr wrap="square" rtlCol="0">
            <a:spAutoFit/>
          </a:bodyPr>
          <a:lstStyle/>
          <a:p>
            <a:r>
              <a:rPr lang="zh-CN" altLang="en-US" dirty="0" smtClean="0">
                <a:solidFill>
                  <a:srgbClr val="FF0000"/>
                </a:solidFill>
              </a:rPr>
              <a:t>所有</a:t>
            </a:r>
            <a:r>
              <a:rPr lang="en-US" altLang="zh-CN" dirty="0" smtClean="0">
                <a:solidFill>
                  <a:srgbClr val="FF0000"/>
                </a:solidFill>
              </a:rPr>
              <a:t>IC</a:t>
            </a:r>
            <a:r>
              <a:rPr lang="zh-CN" altLang="en-US" dirty="0" smtClean="0">
                <a:solidFill>
                  <a:srgbClr val="FF0000"/>
                </a:solidFill>
              </a:rPr>
              <a:t>相关岗位一般都要求掌握一种或多种脚本语言</a:t>
            </a:r>
            <a:endParaRPr lang="zh-CN" altLang="en-US" dirty="0">
              <a:solidFill>
                <a:srgbClr val="FF0000"/>
              </a:solidFill>
            </a:endParaRPr>
          </a:p>
        </p:txBody>
      </p:sp>
      <p:sp>
        <p:nvSpPr>
          <p:cNvPr id="7" name="TextBox 6"/>
          <p:cNvSpPr txBox="1"/>
          <p:nvPr/>
        </p:nvSpPr>
        <p:spPr>
          <a:xfrm>
            <a:off x="4139952" y="5805264"/>
            <a:ext cx="4608512" cy="646331"/>
          </a:xfrm>
          <a:prstGeom prst="rect">
            <a:avLst/>
          </a:prstGeom>
          <a:noFill/>
        </p:spPr>
        <p:txBody>
          <a:bodyPr wrap="square" rtlCol="0">
            <a:spAutoFit/>
          </a:bodyPr>
          <a:lstStyle/>
          <a:p>
            <a:r>
              <a:rPr lang="en-US" altLang="zh-CN" dirty="0" smtClean="0">
                <a:solidFill>
                  <a:srgbClr val="FF0000"/>
                </a:solidFill>
              </a:rPr>
              <a:t>Perl</a:t>
            </a:r>
            <a:r>
              <a:rPr lang="zh-CN" altLang="en-US" dirty="0" smtClean="0">
                <a:solidFill>
                  <a:srgbClr val="FF0000"/>
                </a:solidFill>
              </a:rPr>
              <a:t>，</a:t>
            </a:r>
            <a:r>
              <a:rPr lang="en-US" altLang="zh-CN" dirty="0" smtClean="0">
                <a:solidFill>
                  <a:srgbClr val="FF0000"/>
                </a:solidFill>
              </a:rPr>
              <a:t>Python</a:t>
            </a:r>
            <a:r>
              <a:rPr lang="zh-CN" altLang="en-US" dirty="0" smtClean="0">
                <a:solidFill>
                  <a:srgbClr val="FF0000"/>
                </a:solidFill>
              </a:rPr>
              <a:t>，</a:t>
            </a:r>
            <a:r>
              <a:rPr lang="en-US" altLang="zh-CN" dirty="0" smtClean="0">
                <a:solidFill>
                  <a:srgbClr val="FF0000"/>
                </a:solidFill>
              </a:rPr>
              <a:t>TCL</a:t>
            </a:r>
            <a:r>
              <a:rPr lang="zh-CN" altLang="en-US" dirty="0" smtClean="0">
                <a:solidFill>
                  <a:srgbClr val="FF0000"/>
                </a:solidFill>
              </a:rPr>
              <a:t>，</a:t>
            </a:r>
            <a:r>
              <a:rPr lang="en-US" altLang="zh-CN" dirty="0" err="1" smtClean="0">
                <a:solidFill>
                  <a:srgbClr val="FF0000"/>
                </a:solidFill>
              </a:rPr>
              <a:t>MakeFile</a:t>
            </a:r>
            <a:r>
              <a:rPr lang="zh-CN" altLang="en-US" dirty="0" smtClean="0">
                <a:solidFill>
                  <a:srgbClr val="FF0000"/>
                </a:solidFill>
              </a:rPr>
              <a:t>，</a:t>
            </a:r>
            <a:r>
              <a:rPr lang="en-US" altLang="zh-CN" dirty="0" smtClean="0">
                <a:solidFill>
                  <a:srgbClr val="FF0000"/>
                </a:solidFill>
              </a:rPr>
              <a:t>Shell </a:t>
            </a:r>
            <a:r>
              <a:rPr lang="zh-CN" altLang="en-US" dirty="0" smtClean="0">
                <a:solidFill>
                  <a:srgbClr val="FF0000"/>
                </a:solidFill>
              </a:rPr>
              <a:t>是重点 </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主要设计文件</a:t>
            </a:r>
            <a:endParaRPr lang="zh-CN" altLang="en-US" dirty="0"/>
          </a:p>
        </p:txBody>
      </p:sp>
      <p:sp>
        <p:nvSpPr>
          <p:cNvPr id="3" name="内容占位符 2"/>
          <p:cNvSpPr>
            <a:spLocks noGrp="1"/>
          </p:cNvSpPr>
          <p:nvPr>
            <p:ph idx="1"/>
          </p:nvPr>
        </p:nvSpPr>
        <p:spPr>
          <a:xfrm>
            <a:off x="467544" y="836712"/>
            <a:ext cx="8229600" cy="5328592"/>
          </a:xfrm>
        </p:spPr>
        <p:txBody>
          <a:bodyPr/>
          <a:lstStyle/>
          <a:p>
            <a:r>
              <a:rPr lang="zh-CN" altLang="en-US" sz="2000" dirty="0" smtClean="0"/>
              <a:t>主要文件：</a:t>
            </a: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pPr lvl="1"/>
            <a:r>
              <a:rPr lang="en-US" altLang="zh-CN" sz="1800" dirty="0" err="1" smtClean="0"/>
              <a:t>fa.v</a:t>
            </a:r>
            <a:r>
              <a:rPr lang="en-US" altLang="zh-CN" sz="1800" dirty="0" smtClean="0"/>
              <a:t> </a:t>
            </a:r>
            <a:r>
              <a:rPr lang="zh-CN" altLang="en-US" sz="1800" dirty="0" smtClean="0"/>
              <a:t>：全加器代码</a:t>
            </a:r>
            <a:endParaRPr lang="en-US" altLang="zh-CN" sz="1800" dirty="0" smtClean="0"/>
          </a:p>
          <a:p>
            <a:pPr lvl="1"/>
            <a:r>
              <a:rPr lang="en-US" altLang="zh-CN" sz="1800" dirty="0" smtClean="0"/>
              <a:t>add4.v:  4</a:t>
            </a:r>
            <a:r>
              <a:rPr lang="zh-CN" altLang="en-US" sz="1800" dirty="0" smtClean="0"/>
              <a:t>位加法器代码</a:t>
            </a:r>
            <a:endParaRPr lang="en-US" altLang="zh-CN" sz="1800" dirty="0" smtClean="0"/>
          </a:p>
          <a:p>
            <a:pPr lvl="1"/>
            <a:r>
              <a:rPr lang="en-US" altLang="zh-CN" sz="1800" dirty="0" err="1" smtClean="0"/>
              <a:t>design.f</a:t>
            </a:r>
            <a:r>
              <a:rPr lang="en-US" altLang="zh-CN" sz="1800" dirty="0" smtClean="0"/>
              <a:t> : </a:t>
            </a:r>
            <a:r>
              <a:rPr lang="zh-CN" altLang="en-US" sz="1800" dirty="0" smtClean="0"/>
              <a:t>设计文件列表</a:t>
            </a:r>
            <a:endParaRPr lang="en-US" altLang="zh-CN" sz="1800" dirty="0" smtClean="0"/>
          </a:p>
          <a:p>
            <a:pPr lvl="1"/>
            <a:r>
              <a:rPr lang="en-US" altLang="zh-CN" sz="1800" dirty="0" smtClean="0"/>
              <a:t>randomtest_add4.v:  TB</a:t>
            </a:r>
          </a:p>
          <a:p>
            <a:pPr lvl="1"/>
            <a:r>
              <a:rPr lang="en-US" altLang="zh-CN" sz="1800" dirty="0" err="1" smtClean="0"/>
              <a:t>Makefile,Makefile.common</a:t>
            </a:r>
            <a:r>
              <a:rPr lang="en-US" altLang="zh-CN" sz="1800" dirty="0" smtClean="0"/>
              <a:t>: </a:t>
            </a:r>
            <a:r>
              <a:rPr lang="en-US" altLang="zh-CN" sz="1800" dirty="0" err="1" smtClean="0"/>
              <a:t>Makefile</a:t>
            </a:r>
            <a:endParaRPr lang="en-US" altLang="zh-CN" sz="1800" dirty="0" smtClean="0"/>
          </a:p>
          <a:p>
            <a:pPr lvl="1"/>
            <a:r>
              <a:rPr lang="zh-CN" altLang="en-US" dirty="0" smtClean="0"/>
              <a:t>注意以下设计重点：</a:t>
            </a:r>
            <a:endParaRPr lang="en-US" altLang="zh-CN" dirty="0" smtClean="0"/>
          </a:p>
          <a:p>
            <a:pPr lvl="2"/>
            <a:r>
              <a:rPr lang="zh-CN" altLang="en-US" sz="1600" dirty="0" smtClean="0"/>
              <a:t>目录结构：仿真和设计文件放置</a:t>
            </a:r>
            <a:endParaRPr lang="en-US" altLang="zh-CN" sz="1600" dirty="0" smtClean="0"/>
          </a:p>
          <a:p>
            <a:pPr lvl="2"/>
            <a:r>
              <a:rPr lang="zh-CN" altLang="en-US" sz="1600" dirty="0" smtClean="0"/>
              <a:t>用命令行调用仿真器</a:t>
            </a:r>
            <a:endParaRPr lang="en-US" altLang="zh-CN" sz="1600" dirty="0" smtClean="0"/>
          </a:p>
          <a:p>
            <a:pPr lvl="2"/>
            <a:r>
              <a:rPr lang="zh-CN" altLang="en-US" sz="1600" dirty="0" smtClean="0"/>
              <a:t>如何</a:t>
            </a:r>
            <a:r>
              <a:rPr lang="en-US" altLang="zh-CN" sz="1600" dirty="0" smtClean="0"/>
              <a:t>dump </a:t>
            </a:r>
            <a:r>
              <a:rPr lang="zh-CN" altLang="en-US" sz="1600" dirty="0" smtClean="0"/>
              <a:t>波形</a:t>
            </a:r>
            <a:r>
              <a:rPr lang="en-US" altLang="zh-CN" sz="1600" dirty="0" smtClean="0"/>
              <a:t>/</a:t>
            </a:r>
            <a:r>
              <a:rPr lang="zh-CN" altLang="en-US" sz="1600" dirty="0" smtClean="0"/>
              <a:t>有选择的</a:t>
            </a:r>
            <a:r>
              <a:rPr lang="en-US" altLang="zh-CN" sz="1600" dirty="0" smtClean="0"/>
              <a:t>Dump</a:t>
            </a:r>
            <a:r>
              <a:rPr lang="zh-CN" altLang="en-US" sz="1600" dirty="0" smtClean="0"/>
              <a:t>需要的波形</a:t>
            </a:r>
            <a:endParaRPr lang="en-US" altLang="zh-CN" sz="1600" dirty="0" smtClean="0"/>
          </a:p>
          <a:p>
            <a:pPr lvl="2"/>
            <a:r>
              <a:rPr lang="zh-CN" altLang="en-US" sz="1600" dirty="0" smtClean="0"/>
              <a:t>用脚本</a:t>
            </a:r>
            <a:r>
              <a:rPr lang="en-US" altLang="zh-CN" sz="1600" dirty="0" smtClean="0"/>
              <a:t>/</a:t>
            </a:r>
            <a:r>
              <a:rPr lang="en-US" altLang="zh-CN" sz="1600" dirty="0" err="1" smtClean="0"/>
              <a:t>Makefile</a:t>
            </a:r>
            <a:r>
              <a:rPr lang="zh-CN" altLang="en-US" sz="1600" dirty="0" smtClean="0"/>
              <a:t>调用</a:t>
            </a:r>
            <a:endParaRPr lang="en-US" altLang="zh-CN" sz="1600" dirty="0" smtClean="0"/>
          </a:p>
          <a:p>
            <a:pPr lvl="2"/>
            <a:endParaRPr lang="en-US" altLang="zh-CN" sz="1600" dirty="0" smtClean="0"/>
          </a:p>
          <a:p>
            <a:pPr lvl="1"/>
            <a:endParaRPr lang="en-US" altLang="zh-CN" dirty="0" smtClean="0"/>
          </a:p>
          <a:p>
            <a:pPr lvl="1"/>
            <a:endParaRPr lang="zh-CN" altLang="en-US" sz="1800" dirty="0"/>
          </a:p>
        </p:txBody>
      </p:sp>
      <p:pic>
        <p:nvPicPr>
          <p:cNvPr id="2050" name="Picture 2"/>
          <p:cNvPicPr>
            <a:picLocks noChangeAspect="1" noChangeArrowheads="1"/>
          </p:cNvPicPr>
          <p:nvPr/>
        </p:nvPicPr>
        <p:blipFill>
          <a:blip r:embed="rId2" cstate="print"/>
          <a:srcRect/>
          <a:stretch>
            <a:fillRect/>
          </a:stretch>
        </p:blipFill>
        <p:spPr bwMode="auto">
          <a:xfrm>
            <a:off x="1115616" y="1196752"/>
            <a:ext cx="1995487" cy="1471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HITHVP_Class">
  <a:themeElements>
    <a:clrScheme name="Sandia Brand">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103160"/>
      </a:accent5>
      <a:accent6>
        <a:srgbClr val="730E00"/>
      </a:accent6>
      <a:hlink>
        <a:srgbClr val="37A6D2"/>
      </a:hlink>
      <a:folHlink>
        <a:srgbClr val="B71A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Template>
  <TotalTime>82127</TotalTime>
  <Words>3765</Words>
  <Application>Microsoft Office PowerPoint</Application>
  <PresentationFormat>全屏显示(4:3)</PresentationFormat>
  <Paragraphs>591</Paragraphs>
  <Slides>47</Slides>
  <Notes>6</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49" baseType="lpstr">
      <vt:lpstr>HITHVP_Class</vt:lpstr>
      <vt:lpstr>Visio</vt:lpstr>
      <vt:lpstr>实验一利用VCS 验证4位加法器 （2学时） </vt:lpstr>
      <vt:lpstr>利用VCS 验证4位加法器</vt:lpstr>
      <vt:lpstr>课程回顾： HDL Simulator 的基本结构</vt:lpstr>
      <vt:lpstr>课程回顾： HDL Simulator 的种类</vt:lpstr>
      <vt:lpstr>课程回顾： HDL Simulator 的种类</vt:lpstr>
      <vt:lpstr>课程回顾：</vt:lpstr>
      <vt:lpstr>课程回顾：项目中的目录结构</vt:lpstr>
      <vt:lpstr>课程回顾：流程集成和自动化</vt:lpstr>
      <vt:lpstr>主要设计文件</vt:lpstr>
      <vt:lpstr>VCS命令行使用</vt:lpstr>
      <vt:lpstr>VCS命令行使用（cont.)</vt:lpstr>
      <vt:lpstr>命令行仿真</vt:lpstr>
      <vt:lpstr>按需Dump波形文件输出</vt:lpstr>
      <vt:lpstr>图形调试环境</vt:lpstr>
      <vt:lpstr>实验任务</vt:lpstr>
      <vt:lpstr>实验二SystemVerilog的面向对象编程 （2学时） </vt:lpstr>
      <vt:lpstr>SystemVerilog的面向对象编程</vt:lpstr>
      <vt:lpstr>课程回顾： SystemVerilog 的时钟和程序块</vt:lpstr>
      <vt:lpstr>课程回顾：程序块</vt:lpstr>
      <vt:lpstr>课程回顾：时钟块 </vt:lpstr>
      <vt:lpstr>课程回顾：时钟的歪斜 </vt:lpstr>
      <vt:lpstr>课程回顾：时钟块的调度</vt:lpstr>
      <vt:lpstr>接口 概述</vt:lpstr>
      <vt:lpstr>接口 概述</vt:lpstr>
      <vt:lpstr>接口 概述</vt:lpstr>
      <vt:lpstr>接口 接口的优势</vt:lpstr>
      <vt:lpstr>接口 接口的优势</vt:lpstr>
      <vt:lpstr>接口 接口的内容</vt:lpstr>
      <vt:lpstr>接口 接口的声明</vt:lpstr>
      <vt:lpstr>接口 接口的例化</vt:lpstr>
      <vt:lpstr>接口 接口的例化</vt:lpstr>
      <vt:lpstr>接口 modport</vt:lpstr>
      <vt:lpstr>接口 modport</vt:lpstr>
      <vt:lpstr>接口 modport</vt:lpstr>
      <vt:lpstr>在接口中使用任务和函数</vt:lpstr>
      <vt:lpstr>接口方法的导入</vt:lpstr>
      <vt:lpstr>接口方法的导入</vt:lpstr>
      <vt:lpstr>APB桥和APB总线</vt:lpstr>
      <vt:lpstr>APB总线交易和总线设备</vt:lpstr>
      <vt:lpstr>仲裁器功能描述</vt:lpstr>
      <vt:lpstr>实验主要设计文件</vt:lpstr>
      <vt:lpstr>实验内容</vt:lpstr>
      <vt:lpstr>实验三APB接口的存储器验证 （4学时） </vt:lpstr>
      <vt:lpstr>APB接口的存储器验证</vt:lpstr>
      <vt:lpstr>实验主要设计文件</vt:lpstr>
      <vt:lpstr>实验内容：</vt:lpstr>
      <vt:lpstr>实验内容：</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Verification</dc:title>
  <dc:creator>byang</dc:creator>
  <cp:lastModifiedBy>byang</cp:lastModifiedBy>
  <cp:revision>2129</cp:revision>
  <dcterms:created xsi:type="dcterms:W3CDTF">2015-04-21T05:54:10Z</dcterms:created>
  <dcterms:modified xsi:type="dcterms:W3CDTF">2022-05-21T21:25:19Z</dcterms:modified>
</cp:coreProperties>
</file>